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475" r:id="rId3"/>
    <p:sldId id="511" r:id="rId4"/>
    <p:sldId id="506" r:id="rId5"/>
    <p:sldId id="492" r:id="rId6"/>
    <p:sldId id="519" r:id="rId7"/>
    <p:sldId id="520" r:id="rId8"/>
    <p:sldId id="513" r:id="rId9"/>
    <p:sldId id="514" r:id="rId10"/>
    <p:sldId id="517" r:id="rId11"/>
    <p:sldId id="515" r:id="rId12"/>
    <p:sldId id="516" r:id="rId13"/>
    <p:sldId id="429" r:id="rId14"/>
    <p:sldId id="508" r:id="rId15"/>
    <p:sldId id="507" r:id="rId16"/>
    <p:sldId id="50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E85E12"/>
    <a:srgbClr val="E04710"/>
    <a:srgbClr val="9F3515"/>
    <a:srgbClr val="2C3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83886" autoAdjust="0"/>
  </p:normalViewPr>
  <p:slideViewPr>
    <p:cSldViewPr snapToObjects="1">
      <p:cViewPr varScale="1">
        <p:scale>
          <a:sx n="82" d="100"/>
          <a:sy n="82" d="100"/>
        </p:scale>
        <p:origin x="124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87A63-B597-B948-8022-473DDF3DDC1B}" type="datetimeFigureOut">
              <a:rPr lang="en-US" smtClean="0"/>
              <a:t>11/23/2017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DC7E8-146C-1B4D-93BA-B9C87B8497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2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600E-13CF-40FF-8381-0A2383760F76}" type="datetimeFigureOut">
              <a:rPr lang="en-GB" smtClean="0"/>
              <a:pPr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DA764-0642-4F60-9158-A96B577466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1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55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4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3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4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9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5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DA764-0642-4F60-9158-A96B57746612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93200" y="926100"/>
            <a:ext cx="8157600" cy="38475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800" y="3777147"/>
            <a:ext cx="6705000" cy="193386"/>
          </a:xfrm>
        </p:spPr>
        <p:txBody>
          <a:bodyPr wrap="square">
            <a:spAutoFit/>
          </a:bodyPr>
          <a:lstStyle>
            <a:lvl1pPr marL="0" indent="0" algn="l">
              <a:lnSpc>
                <a:spcPct val="96000"/>
              </a:lnSpc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3496168"/>
            <a:ext cx="1495122" cy="18466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50096"/>
          </a:xfrm>
        </p:spPr>
        <p:txBody>
          <a:bodyPr wrap="square" anchor="t" anchorCtr="0">
            <a:sp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 descr="Jisc Large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3456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800" y="3777147"/>
            <a:ext cx="6705000" cy="193386"/>
          </a:xfrm>
        </p:spPr>
        <p:txBody>
          <a:bodyPr wrap="square">
            <a:spAutoFit/>
          </a:bodyPr>
          <a:lstStyle>
            <a:lvl1pPr marL="0" indent="0" algn="l">
              <a:lnSpc>
                <a:spcPct val="96000"/>
              </a:lnSpc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3496168"/>
            <a:ext cx="1495122" cy="18466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50096"/>
          </a:xfrm>
        </p:spPr>
        <p:txBody>
          <a:bodyPr wrap="square" anchor="t" anchorCtr="0">
            <a:sp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6"/>
            <a:ext cx="7434000" cy="31379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 marL="216000" indent="-216000">
              <a:lnSpc>
                <a:spcPct val="100000"/>
              </a:lnSpc>
              <a:defRPr sz="2000"/>
            </a:lvl2pPr>
            <a:lvl3pPr marL="432000" indent="-216000">
              <a:lnSpc>
                <a:spcPct val="100000"/>
              </a:lnSpc>
              <a:defRPr sz="2000"/>
            </a:lvl3pPr>
            <a:lvl4pPr marL="648000" indent="-216000">
              <a:lnSpc>
                <a:spcPct val="100000"/>
              </a:lnSpc>
              <a:defRPr sz="2000"/>
            </a:lvl4pPr>
            <a:lvl5pPr marL="864000" indent="-216000"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7"/>
            <a:ext cx="3591000" cy="31379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>
          <a:xfrm>
            <a:off x="4335463" y="1635648"/>
            <a:ext cx="3592512" cy="313757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Col/2P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0" y="1635647"/>
            <a:ext cx="3591000" cy="31379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Insert Sub-headline if required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>
          <a:xfrm>
            <a:off x="4335463" y="1635647"/>
            <a:ext cx="3592512" cy="147682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5"/>
          </p:nvPr>
        </p:nvSpPr>
        <p:spPr>
          <a:xfrm>
            <a:off x="4335463" y="3291831"/>
            <a:ext cx="3592512" cy="148138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4" name="Picture 13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3200" y="1247316"/>
            <a:ext cx="7434000" cy="29238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19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Insert Sub-headline if required</a:t>
            </a:r>
            <a:endParaRPr lang="en-GB" dirty="0"/>
          </a:p>
        </p:txBody>
      </p:sp>
      <p:pic>
        <p:nvPicPr>
          <p:cNvPr id="9" name="Picture 8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D980-8028-4768-849B-459B1B49463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93200" y="390079"/>
            <a:ext cx="8157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Jisc Small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3200" y="0"/>
            <a:ext cx="466344" cy="2674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2C384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C3841"/>
                </a:solidFill>
              </a:rPr>
              <a:t>Jisc Learning Analytics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>
                <a:solidFill>
                  <a:srgbClr val="2C3841"/>
                </a:solidFill>
              </a:rPr>
              <a:pPr/>
              <a:t>‹#›</a:t>
            </a:fld>
            <a:endParaRPr lang="en-GB" dirty="0">
              <a:solidFill>
                <a:srgbClr val="2C384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Jisc Small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3200" y="0"/>
            <a:ext cx="621792" cy="26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9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00" y="390079"/>
            <a:ext cx="7434000" cy="87152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00" y="1635647"/>
            <a:ext cx="7434000" cy="31379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0748" y="146269"/>
            <a:ext cx="5326851" cy="146194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9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Jisc Learning Analytics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7600" y="146269"/>
            <a:ext cx="493200" cy="146194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950">
                <a:solidFill>
                  <a:schemeClr val="tx1"/>
                </a:solidFill>
              </a:defRPr>
            </a:lvl1pPr>
          </a:lstStyle>
          <a:p>
            <a:fld id="{8768D980-8028-4768-849B-459B1B49463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7600" y="146269"/>
            <a:ext cx="1440000" cy="146194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9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61" r:id="rId5"/>
    <p:sldLayoutId id="2147483662" r:id="rId6"/>
    <p:sldLayoutId id="2147483654" r:id="rId7"/>
    <p:sldLayoutId id="2147483655" r:id="rId8"/>
    <p:sldLayoutId id="2147483666" r:id="rId9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900"/>
        </a:spcBef>
        <a:buFontTx/>
        <a:buNone/>
        <a:defRPr sz="1800" kern="1200">
          <a:solidFill>
            <a:srgbClr val="2C384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5000"/>
        </a:lnSpc>
        <a:spcBef>
          <a:spcPts val="400"/>
        </a:spcBef>
        <a:buClr>
          <a:srgbClr val="E85E12"/>
        </a:buClr>
        <a:buSzPct val="120000"/>
        <a:buFont typeface="Lucida Grande"/>
        <a:buChar char="»"/>
        <a:defRPr sz="1800" kern="1200">
          <a:solidFill>
            <a:srgbClr val="2C384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5000"/>
        </a:lnSpc>
        <a:spcBef>
          <a:spcPts val="400"/>
        </a:spcBef>
        <a:buClr>
          <a:srgbClr val="E85E12"/>
        </a:buClr>
        <a:buSzPct val="120000"/>
        <a:buFont typeface="Lucida Grande"/>
        <a:buChar char="›"/>
        <a:defRPr sz="1800" kern="1200">
          <a:solidFill>
            <a:srgbClr val="2C384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5000"/>
        </a:lnSpc>
        <a:spcBef>
          <a:spcPts val="0"/>
        </a:spcBef>
        <a:buClr>
          <a:srgbClr val="E85E12"/>
        </a:buClr>
        <a:buFont typeface="Lucida Grande"/>
        <a:buChar char="–"/>
        <a:defRPr sz="1800" kern="1200">
          <a:solidFill>
            <a:srgbClr val="2C384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5000"/>
        </a:lnSpc>
        <a:spcBef>
          <a:spcPts val="0"/>
        </a:spcBef>
        <a:buClr>
          <a:srgbClr val="E85E12"/>
        </a:buClr>
        <a:buFont typeface="Lucida Grande"/>
        <a:buChar char="–"/>
        <a:defRPr sz="18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hil.Richards@jisc.ac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elevator.jisc.ac.uk/" TargetMode="External"/><Relationship Id="rId5" Type="http://schemas.openxmlformats.org/officeDocument/2006/relationships/hyperlink" Target="http://www.analytics.jiscinvolve.org/" TargetMode="External"/><Relationship Id="rId4" Type="http://schemas.openxmlformats.org/officeDocument/2006/relationships/hyperlink" Target="http://www.jisc.ac.uk/student-innovatio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rrington@jisc.ac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docs.analytics.alpha.jisc.ac.uk/docs/learning-analytics/Learning-Analytics-Purchasing-Servi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jisc.ac.u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wide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" y="3306127"/>
            <a:ext cx="1740627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03801" y="3353507"/>
            <a:ext cx="7340201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University of Greenwich, 23 November 2017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43043"/>
          </a:xfrm>
        </p:spPr>
        <p:txBody>
          <a:bodyPr/>
          <a:lstStyle/>
          <a:p>
            <a:r>
              <a:rPr lang="en-GB" b="1" dirty="0"/>
              <a:t>12th UK Learning Analytics Network Meeting</a:t>
            </a: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740628" y="3306127"/>
            <a:ext cx="63174" cy="966753"/>
          </a:xfrm>
          <a:custGeom>
            <a:avLst/>
            <a:gdLst>
              <a:gd name="T0" fmla="*/ 47 w 47"/>
              <a:gd name="T1" fmla="*/ 959 h 959"/>
              <a:gd name="T2" fmla="*/ 0 w 47"/>
              <a:gd name="T3" fmla="*/ 912 h 959"/>
              <a:gd name="T4" fmla="*/ 0 w 47"/>
              <a:gd name="T5" fmla="*/ 0 h 959"/>
              <a:gd name="T6" fmla="*/ 47 w 47"/>
              <a:gd name="T7" fmla="*/ 47 h 959"/>
              <a:gd name="T8" fmla="*/ 47 w 47"/>
              <a:gd name="T9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959">
                <a:moveTo>
                  <a:pt x="47" y="959"/>
                </a:moveTo>
                <a:lnTo>
                  <a:pt x="0" y="912"/>
                </a:lnTo>
                <a:lnTo>
                  <a:pt x="0" y="0"/>
                </a:lnTo>
                <a:lnTo>
                  <a:pt x="47" y="47"/>
                </a:lnTo>
                <a:lnTo>
                  <a:pt x="47" y="95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9" descr="Jisc Large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0CCD2-6223-48CE-BBBD-61961A62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Learning Analytics Service </a:t>
            </a:r>
            <a:r>
              <a:rPr lang="en-GB" dirty="0" smtClean="0"/>
              <a:t>– Inclusive Offering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53969E-300C-440D-9F8B-4361D01F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0748" y="146269"/>
            <a:ext cx="5326851" cy="146194"/>
          </a:xfrm>
        </p:spPr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63638"/>
            <a:ext cx="67627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979FE-FBF2-47A1-AB20-1B4A3711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Analytics Service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768D7F-FF8B-452D-8176-45E296529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00" y="1779662"/>
            <a:ext cx="8183256" cy="3137954"/>
          </a:xfrm>
        </p:spPr>
        <p:txBody>
          <a:bodyPr/>
          <a:lstStyle/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Jisc HE &amp; FE Members – </a:t>
            </a:r>
            <a:r>
              <a:rPr lang="en-GB" b="1" dirty="0"/>
              <a:t>free of charge </a:t>
            </a:r>
            <a:r>
              <a:rPr lang="en-GB" dirty="0"/>
              <a:t>until July 2017 (cut-off 30</a:t>
            </a:r>
            <a:r>
              <a:rPr lang="en-GB" baseline="30000" dirty="0"/>
              <a:t>th</a:t>
            </a:r>
            <a:r>
              <a:rPr lang="en-GB" dirty="0"/>
              <a:t> April 2018);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HE Members: annual fee for 2018-19 based on an institution’s undergraduate students headcount, as denoted within their previous academic year HESA return;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FE Members: charge under discussion for 2018-19;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b="1" dirty="0"/>
              <a:t>Costing for HE 2018-19: £5k base price + £1.80 per student (up to first 15k students) then £0.50 per student above </a:t>
            </a:r>
            <a:r>
              <a:rPr lang="en-GB" b="1" dirty="0" smtClean="0"/>
              <a:t>that;</a:t>
            </a:r>
            <a:endParaRPr lang="en-GB" b="1" dirty="0"/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Inclusive single ‘Bundle’ </a:t>
            </a:r>
            <a:r>
              <a:rPr lang="en-GB" dirty="0" smtClean="0"/>
              <a:t>service offering;</a:t>
            </a:r>
            <a:endParaRPr lang="en-GB" dirty="0"/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GB" dirty="0"/>
              <a:t> There is no charge for supplier access to data;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DD222A4-EBC3-4910-AF15-F972B1C7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3288C35-2649-43C5-B638-44C7F1999B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 2018-19</a:t>
            </a:r>
          </a:p>
        </p:txBody>
      </p:sp>
    </p:spTree>
    <p:extLst>
      <p:ext uri="{BB962C8B-B14F-4D97-AF65-F5344CB8AC3E}">
        <p14:creationId xmlns:p14="http://schemas.microsoft.com/office/powerpoint/2010/main" val="228963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1C691-4CD0-4F1D-BF73-DA30CD273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390079"/>
            <a:ext cx="7434000" cy="525487"/>
          </a:xfrm>
        </p:spPr>
        <p:txBody>
          <a:bodyPr/>
          <a:lstStyle/>
          <a:p>
            <a:r>
              <a:rPr lang="en-GB" dirty="0" smtClean="0"/>
              <a:t>LRW, Data Standards &amp; Technical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87940-82BC-4BC1-B2C0-4F862AA8B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00" y="1131590"/>
            <a:ext cx="7434000" cy="353576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Unified </a:t>
            </a:r>
            <a:r>
              <a:rPr lang="en-GB" dirty="0"/>
              <a:t>Data Definition v1.3.2 now LIVE, support for </a:t>
            </a:r>
            <a:r>
              <a:rPr lang="en-GB" dirty="0" smtClean="0"/>
              <a:t>UDD 1.2.x </a:t>
            </a:r>
            <a:r>
              <a:rPr lang="en-GB" dirty="0"/>
              <a:t>until 31 July </a:t>
            </a:r>
            <a:r>
              <a:rPr lang="en-GB" dirty="0" smtClean="0"/>
              <a:t>2018</a:t>
            </a: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Exclusive Pathfinders Basecamp (online discussion portal) now live 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N</a:t>
            </a:r>
            <a:r>
              <a:rPr lang="en-GB" dirty="0" smtClean="0"/>
              <a:t>ew plugins </a:t>
            </a:r>
            <a:r>
              <a:rPr lang="en-GB" dirty="0"/>
              <a:t>for Moodle </a:t>
            </a:r>
            <a:r>
              <a:rPr lang="en-GB" dirty="0" smtClean="0"/>
              <a:t>(v1.02</a:t>
            </a:r>
            <a:r>
              <a:rPr lang="en-GB" dirty="0"/>
              <a:t>) and </a:t>
            </a:r>
            <a:r>
              <a:rPr lang="en-GB" dirty="0" smtClean="0"/>
              <a:t>Blackboard (live and in service)</a:t>
            </a: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UDD Validator </a:t>
            </a:r>
            <a:r>
              <a:rPr lang="en-GB" dirty="0" smtClean="0"/>
              <a:t>– bug fixes (includes fixes to data importing), enhancements to data quality reports, file conversion tools </a:t>
            </a:r>
            <a:r>
              <a:rPr lang="en-GB" dirty="0" err="1" smtClean="0"/>
              <a:t>eg</a:t>
            </a:r>
            <a:r>
              <a:rPr lang="en-GB" dirty="0" smtClean="0"/>
              <a:t>. TSV to JSON, SQL Schema &amp; Data Fetchers, Angular 5 porting </a:t>
            </a:r>
            <a:r>
              <a:rPr lang="en-GB" dirty="0"/>
              <a:t>(lightweight &amp; more responsive web application</a:t>
            </a:r>
            <a:r>
              <a:rPr lang="en-GB" dirty="0" smtClean="0"/>
              <a:t>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Work continuing well on the JLAP (Jisc Learning Analytics Predictor) in preparation for imminent pilot roll-outs with 5 HEIs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Positive discussions ongoing with Canvas (VLE) for LRW integration (</a:t>
            </a:r>
            <a:r>
              <a:rPr lang="en-GB" dirty="0" err="1" smtClean="0"/>
              <a:t>xAPI</a:t>
            </a:r>
            <a:r>
              <a:rPr lang="en-GB" dirty="0" smtClean="0"/>
              <a:t>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Regular UDD data synchronisation and loading from institutions into the LRW now in place – error reporting/ log access and push alerts to institutions due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Data Explorer – Integration of basic case management/ CRM functionality coming soon…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53DD82D-125D-46B8-8055-16EA1C84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</p:spTree>
    <p:extLst>
      <p:ext uri="{BB962C8B-B14F-4D97-AF65-F5344CB8AC3E}">
        <p14:creationId xmlns:p14="http://schemas.microsoft.com/office/powerpoint/2010/main" val="275227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1" y="2139702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2C3841"/>
                </a:solidFill>
                <a:hlinkClick r:id="rId3"/>
              </a:rPr>
              <a:t>Phil.Richards@jisc.ac.uk</a:t>
            </a:r>
            <a:endParaRPr lang="en-GB" sz="1600" dirty="0" smtClean="0">
              <a:solidFill>
                <a:srgbClr val="2C3841"/>
              </a:solidFill>
            </a:endParaRPr>
          </a:p>
          <a:p>
            <a:r>
              <a:rPr lang="en-GB" sz="1600" dirty="0" smtClean="0">
                <a:solidFill>
                  <a:srgbClr val="2C3841"/>
                </a:solidFill>
                <a:hlinkClick r:id="rId4"/>
              </a:rPr>
              <a:t>Rob.Jones@jisc.ac.uk</a:t>
            </a:r>
          </a:p>
          <a:p>
            <a:r>
              <a:rPr lang="en-GB" sz="1600" dirty="0" smtClean="0">
                <a:solidFill>
                  <a:srgbClr val="2C3841"/>
                </a:solidFill>
                <a:hlinkClick r:id="rId4"/>
              </a:rPr>
              <a:t>Michael.Webb@jisc.ac.uk</a:t>
            </a:r>
            <a:endParaRPr lang="en-GB" sz="1600" dirty="0">
              <a:solidFill>
                <a:srgbClr val="2C3841"/>
              </a:solidFill>
              <a:hlinkClick r:id="rId4"/>
            </a:endParaRPr>
          </a:p>
          <a:p>
            <a:endParaRPr lang="en-GB" sz="1600" dirty="0">
              <a:solidFill>
                <a:srgbClr val="2C3841"/>
              </a:solidFill>
              <a:hlinkClick r:id="rId4"/>
            </a:endParaRPr>
          </a:p>
          <a:p>
            <a:r>
              <a:rPr lang="en-GB" sz="1600" dirty="0">
                <a:solidFill>
                  <a:srgbClr val="2C3841"/>
                </a:solidFill>
                <a:hlinkClick r:id="rId5"/>
              </a:rPr>
              <a:t>http://www.analytics.jiscinvolve.org</a:t>
            </a:r>
            <a:r>
              <a:rPr lang="en-GB" sz="1600" dirty="0">
                <a:solidFill>
                  <a:srgbClr val="2C3841"/>
                </a:solidFill>
              </a:rPr>
              <a:t> </a:t>
            </a:r>
          </a:p>
          <a:p>
            <a:endParaRPr lang="en-GB" sz="1600" dirty="0">
              <a:solidFill>
                <a:srgbClr val="2C3841"/>
              </a:solidFill>
            </a:endParaRPr>
          </a:p>
          <a:p>
            <a:r>
              <a:rPr lang="en-GB" sz="1600" dirty="0">
                <a:solidFill>
                  <a:srgbClr val="2C3841"/>
                </a:solidFill>
              </a:rPr>
              <a:t>Join: </a:t>
            </a:r>
            <a:r>
              <a:rPr lang="en-GB" sz="1600" dirty="0">
                <a:solidFill>
                  <a:srgbClr val="E85E12"/>
                </a:solidFill>
                <a:hlinkClick r:id="rId6"/>
              </a:rPr>
              <a:t>analytics@jiscmail.ac.uk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C3841"/>
                </a:solidFill>
              </a:rPr>
              <a:t>Jisc Learning Analytics 2017</a:t>
            </a:r>
          </a:p>
        </p:txBody>
      </p:sp>
    </p:spTree>
    <p:extLst>
      <p:ext uri="{BB962C8B-B14F-4D97-AF65-F5344CB8AC3E}">
        <p14:creationId xmlns:p14="http://schemas.microsoft.com/office/powerpoint/2010/main" val="169592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wide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" y="3306127"/>
            <a:ext cx="1740627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03801" y="3353507"/>
            <a:ext cx="7340201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 Harrington – </a:t>
            </a:r>
            <a:r>
              <a:rPr lang="en-GB" dirty="0" err="1" smtClean="0"/>
              <a:t>Co-design</a:t>
            </a:r>
            <a:r>
              <a:rPr lang="en-GB" dirty="0" smtClean="0"/>
              <a:t> manager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45800" y="3421420"/>
            <a:ext cx="6705000" cy="343043"/>
          </a:xfrm>
        </p:spPr>
        <p:txBody>
          <a:bodyPr/>
          <a:lstStyle/>
          <a:p>
            <a:r>
              <a:rPr lang="en-GB" dirty="0" smtClean="0"/>
              <a:t>Jisc’s Learning Analytics Purchasing Service</a:t>
            </a:r>
            <a:endParaRPr lang="en-GB" dirty="0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740628" y="3306127"/>
            <a:ext cx="63174" cy="966753"/>
          </a:xfrm>
          <a:custGeom>
            <a:avLst/>
            <a:gdLst>
              <a:gd name="T0" fmla="*/ 47 w 47"/>
              <a:gd name="T1" fmla="*/ 959 h 959"/>
              <a:gd name="T2" fmla="*/ 0 w 47"/>
              <a:gd name="T3" fmla="*/ 912 h 959"/>
              <a:gd name="T4" fmla="*/ 0 w 47"/>
              <a:gd name="T5" fmla="*/ 0 h 959"/>
              <a:gd name="T6" fmla="*/ 47 w 47"/>
              <a:gd name="T7" fmla="*/ 47 h 959"/>
              <a:gd name="T8" fmla="*/ 47 w 47"/>
              <a:gd name="T9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959">
                <a:moveTo>
                  <a:pt x="47" y="959"/>
                </a:moveTo>
                <a:lnTo>
                  <a:pt x="0" y="912"/>
                </a:lnTo>
                <a:lnTo>
                  <a:pt x="0" y="0"/>
                </a:lnTo>
                <a:lnTo>
                  <a:pt x="47" y="47"/>
                </a:lnTo>
                <a:lnTo>
                  <a:pt x="47" y="95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Jisc Large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3C24B7-C26D-4CA4-B1F9-1F46F9D9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390079"/>
            <a:ext cx="7434000" cy="597495"/>
          </a:xfrm>
        </p:spPr>
        <p:txBody>
          <a:bodyPr/>
          <a:lstStyle/>
          <a:p>
            <a:r>
              <a:rPr lang="en-GB" dirty="0" smtClean="0"/>
              <a:t>Learning Analytics </a:t>
            </a:r>
            <a:r>
              <a:rPr lang="en-GB" dirty="0"/>
              <a:t>Purchasing </a:t>
            </a:r>
            <a:r>
              <a:rPr lang="en-GB" dirty="0" smtClean="0"/>
              <a:t>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7BF0F7-2D64-4F08-9929-C398B4CAD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03598"/>
            <a:ext cx="7704856" cy="3438638"/>
          </a:xfrm>
        </p:spPr>
        <p:txBody>
          <a:bodyPr>
            <a:normAutofit lnSpcReduction="10000"/>
          </a:bodyPr>
          <a:lstStyle/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What is it</a:t>
            </a:r>
            <a:r>
              <a:rPr lang="en-GB" b="1" dirty="0" smtClean="0"/>
              <a:t>?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An online procurement portal for products, services and infrastructure that’s compatible with the Jisc Learning Analytics Service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 smtClean="0"/>
              <a:t>How </a:t>
            </a:r>
            <a:r>
              <a:rPr lang="en-GB" b="1" dirty="0"/>
              <a:t>is </a:t>
            </a:r>
            <a:r>
              <a:rPr lang="en-GB" b="1" dirty="0" smtClean="0"/>
              <a:t>it </a:t>
            </a:r>
            <a:r>
              <a:rPr lang="en-GB" b="1" dirty="0"/>
              <a:t>different to other </a:t>
            </a:r>
            <a:r>
              <a:rPr lang="en-GB" b="1" dirty="0" smtClean="0"/>
              <a:t>procurement frameworks?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Dynamic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Supported </a:t>
            </a:r>
            <a:r>
              <a:rPr lang="en-GB" dirty="0"/>
              <a:t>by a carefully drafted contract </a:t>
            </a:r>
            <a:r>
              <a:rPr lang="en-GB" dirty="0" smtClean="0"/>
              <a:t>structure 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Why </a:t>
            </a:r>
            <a:r>
              <a:rPr lang="en-GB" b="1" dirty="0" smtClean="0"/>
              <a:t>use </a:t>
            </a:r>
            <a:r>
              <a:rPr lang="en-GB" b="1" dirty="0"/>
              <a:t>it</a:t>
            </a:r>
            <a:r>
              <a:rPr lang="en-GB" b="1" dirty="0" smtClean="0"/>
              <a:t>?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To add value at </a:t>
            </a:r>
            <a:r>
              <a:rPr lang="en-GB" dirty="0"/>
              <a:t>all stages in your data and analytics journey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Who's in the Purchasing Service</a:t>
            </a:r>
            <a:r>
              <a:rPr lang="en-GB" b="1" dirty="0" smtClean="0"/>
              <a:t>?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Initial </a:t>
            </a:r>
            <a:r>
              <a:rPr lang="en-GB" dirty="0"/>
              <a:t>batch of 11 suppliers </a:t>
            </a:r>
            <a:r>
              <a:rPr lang="en-GB" dirty="0" smtClean="0"/>
              <a:t>have been accepted</a:t>
            </a:r>
          </a:p>
          <a:p>
            <a:pPr marL="4657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Working with others who are preparing to join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0DDF47E-BF3F-4129-BCBE-404B9ED6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</p:spTree>
    <p:extLst>
      <p:ext uri="{BB962C8B-B14F-4D97-AF65-F5344CB8AC3E}">
        <p14:creationId xmlns:p14="http://schemas.microsoft.com/office/powerpoint/2010/main" val="7720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1" y="2139702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E85E12"/>
                </a:solidFill>
                <a:hlinkClick r:id="rId3"/>
              </a:rPr>
              <a:t>mark.harrington@jisc.ac.uk</a:t>
            </a:r>
            <a:r>
              <a:rPr lang="en-GB" sz="1600" dirty="0" smtClean="0">
                <a:solidFill>
                  <a:srgbClr val="E85E12"/>
                </a:solidFill>
              </a:rPr>
              <a:t> </a:t>
            </a:r>
            <a:endParaRPr lang="en-GB" sz="1600" dirty="0">
              <a:solidFill>
                <a:srgbClr val="E85E12"/>
              </a:solidFill>
            </a:endParaRPr>
          </a:p>
          <a:p>
            <a:endParaRPr lang="en-GB" sz="1600" dirty="0">
              <a:solidFill>
                <a:srgbClr val="2C3841"/>
              </a:solidFill>
            </a:endParaRPr>
          </a:p>
          <a:p>
            <a:r>
              <a:rPr lang="en-GB" sz="1600" dirty="0" smtClean="0">
                <a:solidFill>
                  <a:srgbClr val="2C3841"/>
                </a:solidFill>
              </a:rPr>
              <a:t>Guidance on use of the Purchasing Service: </a:t>
            </a:r>
          </a:p>
          <a:p>
            <a:r>
              <a:rPr lang="en-GB" sz="1600" dirty="0" smtClean="0">
                <a:solidFill>
                  <a:srgbClr val="2C3841"/>
                </a:solidFill>
                <a:hlinkClick r:id="rId4"/>
              </a:rPr>
              <a:t>https://docs.analytics.alpha.jisc.ac.uk/docs/learning-analytics/Learning-Analytics-Purchasing-Service</a:t>
            </a:r>
            <a:endParaRPr lang="en-GB" sz="1600" dirty="0" smtClean="0">
              <a:solidFill>
                <a:srgbClr val="2C384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C3841"/>
                </a:solidFill>
              </a:rPr>
              <a:t>Jisc Learning Analytics 2017</a:t>
            </a:r>
          </a:p>
        </p:txBody>
      </p:sp>
    </p:spTree>
    <p:extLst>
      <p:ext uri="{BB962C8B-B14F-4D97-AF65-F5344CB8AC3E}">
        <p14:creationId xmlns:p14="http://schemas.microsoft.com/office/powerpoint/2010/main" val="22009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31866"/>
              </p:ext>
            </p:extLst>
          </p:nvPr>
        </p:nvGraphicFramePr>
        <p:xfrm>
          <a:off x="493200" y="987574"/>
          <a:ext cx="8162751" cy="390649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07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54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10:15 – 10:25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Arrangements for the day &amp; welcome to the University of Greenwich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10:25 – 10:35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</a:rPr>
                        <a:t>Opening Address </a:t>
                      </a:r>
                      <a:r>
                        <a:rPr lang="en-GB" sz="1600" b="0" dirty="0">
                          <a:latin typeface="+mn-lt"/>
                        </a:rPr>
                        <a:t>- Prof David Maguire, VC of Greenwich University and Chair of Jisc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7317593"/>
                  </a:ext>
                </a:extLst>
              </a:tr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10:35 – 11:00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</a:rPr>
                        <a:t>Update on Jisc effective learning analytics project </a:t>
                      </a:r>
                      <a:r>
                        <a:rPr lang="en-GB" sz="1600" b="0" dirty="0">
                          <a:latin typeface="+mn-lt"/>
                        </a:rPr>
                        <a:t>– Dr Phil Richards, Rob </a:t>
                      </a:r>
                      <a:r>
                        <a:rPr lang="en-GB" sz="1600" b="0" dirty="0" smtClean="0">
                          <a:latin typeface="+mn-lt"/>
                        </a:rPr>
                        <a:t>Wyn </a:t>
                      </a:r>
                      <a:r>
                        <a:rPr lang="en-GB" sz="1600" b="0" dirty="0">
                          <a:latin typeface="+mn-lt"/>
                        </a:rPr>
                        <a:t>Jones, Mark Harrington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11:00 – 12:00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GDPR and consent for learning analytics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- Andrew Cormack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12:00 – 13:00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1" dirty="0">
                          <a:latin typeface="+mn-lt"/>
                        </a:rPr>
                        <a:t>Lunch and networking</a:t>
                      </a:r>
                      <a:endParaRPr lang="en-GB" sz="16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13:00 – 13:30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</a:rPr>
                        <a:t>Extracting learning analytics data from </a:t>
                      </a:r>
                      <a:r>
                        <a:rPr lang="en-GB" sz="1600" b="1" dirty="0" err="1">
                          <a:latin typeface="+mn-lt"/>
                        </a:rPr>
                        <a:t>Turnitin</a:t>
                      </a:r>
                      <a:r>
                        <a:rPr lang="en-GB" sz="1600" b="1" dirty="0">
                          <a:latin typeface="+mn-lt"/>
                        </a:rPr>
                        <a:t> </a:t>
                      </a:r>
                      <a:r>
                        <a:rPr lang="en-GB" sz="1600" b="0" dirty="0">
                          <a:latin typeface="+mn-lt"/>
                        </a:rPr>
                        <a:t>- Suzanne Owen, </a:t>
                      </a:r>
                      <a:r>
                        <a:rPr lang="en-GB" sz="1600" b="0" dirty="0" err="1">
                          <a:latin typeface="+mn-lt"/>
                        </a:rPr>
                        <a:t>Turnitin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13:30 – 14:15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Understanding how predictive modelling works </a:t>
                      </a:r>
                      <a:r>
                        <a:rPr lang="en-GB" sz="1600" b="0" dirty="0">
                          <a:effectLst/>
                          <a:latin typeface="+mn-lt"/>
                        </a:rPr>
                        <a:t>- Michael Webb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</a:rPr>
                        <a:t>14:15 – 15:00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</a:rPr>
                        <a:t>Getting your data right for learning analytics </a:t>
                      </a:r>
                      <a:r>
                        <a:rPr lang="en-GB" sz="1600" b="0" dirty="0">
                          <a:latin typeface="+mn-lt"/>
                        </a:rPr>
                        <a:t>– panel session</a:t>
                      </a:r>
                      <a:endParaRPr lang="en-GB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15:00 – 15:15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 / coffee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2706220"/>
                  </a:ext>
                </a:extLst>
              </a:tr>
              <a:tr h="130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15:15 – 15:55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analytics at the University of Greenwich </a:t>
                      </a:r>
                      <a:r>
                        <a:rPr lang="en-GB" sz="16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6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 Christine Couper, Karl Molden</a:t>
                      </a:r>
                      <a:endParaRPr lang="en-GB" sz="16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2480894"/>
                  </a:ext>
                </a:extLst>
              </a:tr>
              <a:tr h="130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15:55 – 16:00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Farewell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853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65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wide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" y="3306127"/>
            <a:ext cx="1740627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03801" y="3353507"/>
            <a:ext cx="7340201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Phil Richards - Chief Innovation Officer, Jisc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Learning Analytics Service – </a:t>
            </a:r>
            <a:r>
              <a:rPr lang="en-GB" dirty="0" smtClean="0"/>
              <a:t>now and next…</a:t>
            </a:r>
            <a:endParaRPr lang="en-GB" dirty="0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740628" y="3306127"/>
            <a:ext cx="63174" cy="966753"/>
          </a:xfrm>
          <a:custGeom>
            <a:avLst/>
            <a:gdLst>
              <a:gd name="T0" fmla="*/ 47 w 47"/>
              <a:gd name="T1" fmla="*/ 959 h 959"/>
              <a:gd name="T2" fmla="*/ 0 w 47"/>
              <a:gd name="T3" fmla="*/ 912 h 959"/>
              <a:gd name="T4" fmla="*/ 0 w 47"/>
              <a:gd name="T5" fmla="*/ 0 h 959"/>
              <a:gd name="T6" fmla="*/ 47 w 47"/>
              <a:gd name="T7" fmla="*/ 47 h 959"/>
              <a:gd name="T8" fmla="*/ 47 w 47"/>
              <a:gd name="T9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959">
                <a:moveTo>
                  <a:pt x="47" y="959"/>
                </a:moveTo>
                <a:lnTo>
                  <a:pt x="0" y="912"/>
                </a:lnTo>
                <a:lnTo>
                  <a:pt x="0" y="0"/>
                </a:lnTo>
                <a:lnTo>
                  <a:pt x="47" y="47"/>
                </a:lnTo>
                <a:lnTo>
                  <a:pt x="47" y="95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Jisc Large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9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7BF0F7-2D64-4F08-9929-C398B4CAD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35646"/>
            <a:ext cx="8327272" cy="3137954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Joint exploration of existing </a:t>
            </a:r>
            <a:r>
              <a:rPr lang="en-GB" b="1" dirty="0" err="1" smtClean="0"/>
              <a:t>Turnitin</a:t>
            </a:r>
            <a:r>
              <a:rPr lang="en-GB" b="1" dirty="0" smtClean="0"/>
              <a:t> assessment data </a:t>
            </a:r>
            <a:r>
              <a:rPr lang="en-GB" dirty="0" smtClean="0"/>
              <a:t>held, correlating with key </a:t>
            </a:r>
            <a:r>
              <a:rPr lang="en-GB" b="1" dirty="0" smtClean="0"/>
              <a:t>Learning Analytics</a:t>
            </a:r>
            <a:r>
              <a:rPr lang="en-GB" dirty="0" smtClean="0"/>
              <a:t> assessment data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Stage </a:t>
            </a:r>
            <a:r>
              <a:rPr lang="en-GB" dirty="0"/>
              <a:t>1 </a:t>
            </a:r>
            <a:r>
              <a:rPr lang="en-GB" dirty="0" smtClean="0"/>
              <a:t>Proposal (currently pre-contract) for KO </a:t>
            </a:r>
            <a:r>
              <a:rPr lang="en-GB" b="1" dirty="0" smtClean="0"/>
              <a:t>January 2018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 smtClean="0"/>
              <a:t>Collaborative effort working with a range of HEIs </a:t>
            </a:r>
            <a:r>
              <a:rPr lang="en-GB" dirty="0" smtClean="0"/>
              <a:t>(opt-in, composed of current </a:t>
            </a:r>
            <a:r>
              <a:rPr lang="en-GB" dirty="0" err="1" smtClean="0"/>
              <a:t>turnitin</a:t>
            </a:r>
            <a:r>
              <a:rPr lang="en-GB" dirty="0" smtClean="0"/>
              <a:t> customers, some of who are current Jisc LA Pathfinder sites)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Analysing different HEI datasets, data items, relational data linkage for correlation with UDD/ data entities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 smtClean="0"/>
              <a:t>Work together to see what opportunities existing to enhance learning analytics data, and explore other areas including academic integrity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DDF47E-BF3F-4129-BCBE-404B9ED6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627535"/>
            <a:ext cx="2520280" cy="783506"/>
          </a:xfrm>
          <a:prstGeom prst="rect">
            <a:avLst/>
          </a:prstGeom>
        </p:spPr>
      </p:pic>
      <p:pic>
        <p:nvPicPr>
          <p:cNvPr id="9" name="Picture 8" descr="Jisc Larg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3568" y="761868"/>
            <a:ext cx="932688" cy="5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3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7BF0F7-2D64-4F08-9929-C398B4CAD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91630"/>
            <a:ext cx="8327272" cy="3137954"/>
          </a:xfrm>
        </p:spPr>
        <p:txBody>
          <a:bodyPr>
            <a:normAutofit lnSpcReduction="10000"/>
          </a:bodyPr>
          <a:lstStyle/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 err="1"/>
              <a:t>SolutionPath</a:t>
            </a:r>
            <a:r>
              <a:rPr lang="en-GB" b="1" dirty="0"/>
              <a:t> </a:t>
            </a:r>
            <a:r>
              <a:rPr lang="en-GB" b="1" dirty="0" smtClean="0"/>
              <a:t>Stream</a:t>
            </a:r>
            <a:r>
              <a:rPr lang="en-GB" dirty="0" smtClean="0"/>
              <a:t>: </a:t>
            </a:r>
            <a:r>
              <a:rPr lang="en-GB" b="1" dirty="0" smtClean="0"/>
              <a:t>Foundation Offer</a:t>
            </a:r>
            <a:r>
              <a:rPr lang="en-GB" dirty="0" smtClean="0"/>
              <a:t>, </a:t>
            </a:r>
            <a:r>
              <a:rPr lang="en-GB" dirty="0"/>
              <a:t>covering a small number of qualifying sites for joint Jisc </a:t>
            </a:r>
            <a:r>
              <a:rPr lang="en-GB" dirty="0" smtClean="0"/>
              <a:t>LRW &amp; </a:t>
            </a:r>
            <a:r>
              <a:rPr lang="en-GB" dirty="0"/>
              <a:t>Stream </a:t>
            </a:r>
            <a:r>
              <a:rPr lang="en-GB" dirty="0" smtClean="0"/>
              <a:t>Integration (January </a:t>
            </a:r>
            <a:r>
              <a:rPr lang="en-GB" dirty="0"/>
              <a:t>– July 2018)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Full integration </a:t>
            </a:r>
            <a:r>
              <a:rPr lang="en-GB" dirty="0"/>
              <a:t>of </a:t>
            </a:r>
            <a:r>
              <a:rPr lang="en-GB" dirty="0" err="1"/>
              <a:t>SolutionPath</a:t>
            </a:r>
            <a:r>
              <a:rPr lang="en-GB" dirty="0"/>
              <a:t> into </a:t>
            </a:r>
            <a:r>
              <a:rPr lang="en-GB" dirty="0" err="1"/>
              <a:t>Jisc’s</a:t>
            </a:r>
            <a:r>
              <a:rPr lang="en-GB" dirty="0"/>
              <a:t> </a:t>
            </a:r>
            <a:r>
              <a:rPr lang="en-GB" b="1" dirty="0"/>
              <a:t>Learning Analytics</a:t>
            </a:r>
            <a:r>
              <a:rPr lang="en-GB" dirty="0"/>
              <a:t> Architecture (UDD, </a:t>
            </a:r>
            <a:r>
              <a:rPr lang="en-GB" dirty="0" err="1"/>
              <a:t>xAPI</a:t>
            </a:r>
            <a:r>
              <a:rPr lang="en-GB" dirty="0"/>
              <a:t>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Includes some elements of traditional </a:t>
            </a:r>
            <a:r>
              <a:rPr lang="en-GB" b="1" dirty="0"/>
              <a:t>Discovery</a:t>
            </a:r>
            <a:r>
              <a:rPr lang="en-GB" dirty="0"/>
              <a:t> and </a:t>
            </a:r>
            <a:r>
              <a:rPr lang="en-GB" b="1" dirty="0"/>
              <a:t>Readiness</a:t>
            </a:r>
            <a:r>
              <a:rPr lang="en-GB" dirty="0"/>
              <a:t> review within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Includes key technical foundation work and audit of institution data sources, and data integration requirements – including definition of initial analytics models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Output report and detailed view of proposed system, solution and processes – and scoping of solution trajectory included in an institutions Learning Analytics journey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b="1" dirty="0"/>
              <a:t>Pre-production preview and testing </a:t>
            </a:r>
            <a:r>
              <a:rPr lang="en-GB" dirty="0"/>
              <a:t>of proposed solution, tailored to the specific institution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dirty="0"/>
              <a:t>Approved LA supplier – discreet packaged services, via </a:t>
            </a:r>
            <a:r>
              <a:rPr lang="en-GB" dirty="0" err="1"/>
              <a:t>Jisc’s</a:t>
            </a:r>
            <a:r>
              <a:rPr lang="en-GB" dirty="0"/>
              <a:t> Dynamic Purchasing Service (DPS)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DDF47E-BF3F-4129-BCBE-404B9ED6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709639"/>
            <a:ext cx="2347088" cy="649866"/>
          </a:xfrm>
          <a:prstGeom prst="rect">
            <a:avLst/>
          </a:prstGeom>
        </p:spPr>
      </p:pic>
      <p:sp>
        <p:nvSpPr>
          <p:cNvPr id="6" name="AutoShape 4" descr="Image result for Jis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Jisc Larg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80871"/>
            <a:ext cx="932688" cy="5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2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0CCD2-6223-48CE-BBBD-61961A62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555789"/>
            <a:ext cx="7434000" cy="871526"/>
          </a:xfrm>
        </p:spPr>
        <p:txBody>
          <a:bodyPr/>
          <a:lstStyle/>
          <a:p>
            <a:r>
              <a:rPr lang="en-GB" dirty="0"/>
              <a:t>Data is powerful – let’s champion its use to support student success!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53969E-300C-440D-9F8B-4361D01F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0748" y="146269"/>
            <a:ext cx="5326851" cy="146194"/>
          </a:xfrm>
        </p:spPr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739FD5E-E2AA-4B0A-A332-9B5C7EEB8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80" y="1707654"/>
            <a:ext cx="7949861" cy="250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2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0CCD2-6223-48CE-BBBD-61961A62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390079"/>
            <a:ext cx="7434000" cy="525487"/>
          </a:xfrm>
        </p:spPr>
        <p:txBody>
          <a:bodyPr/>
          <a:lstStyle/>
          <a:p>
            <a:r>
              <a:rPr lang="en-GB" dirty="0"/>
              <a:t>UK Learning Analytics Service </a:t>
            </a:r>
            <a:r>
              <a:rPr lang="en-GB" dirty="0" smtClean="0"/>
              <a:t>– Summary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53969E-300C-440D-9F8B-4361D01F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0748" y="146269"/>
            <a:ext cx="5326851" cy="146194"/>
          </a:xfrm>
        </p:spPr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0"/>
            <a:ext cx="8928842" cy="502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2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wide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" y="3306127"/>
            <a:ext cx="1740627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03801" y="3353507"/>
            <a:ext cx="7340201" cy="919373"/>
          </a:xfrm>
          <a:prstGeom prst="rect">
            <a:avLst/>
          </a:prstGeom>
          <a:solidFill>
            <a:srgbClr val="E0471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Rob Wyn Jones  - Senior Data &amp; Analytics Integrator / </a:t>
            </a:r>
            <a:r>
              <a:rPr lang="en-GB" dirty="0" smtClean="0"/>
              <a:t>Lead - UK </a:t>
            </a:r>
            <a:r>
              <a:rPr lang="en-GB" dirty="0"/>
              <a:t>Data &amp; Analytics </a:t>
            </a:r>
            <a:r>
              <a:rPr lang="en-GB" dirty="0" smtClean="0"/>
              <a:t>Service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Learning Analytics </a:t>
            </a:r>
            <a:r>
              <a:rPr lang="en-GB" dirty="0" smtClean="0"/>
              <a:t>- Service </a:t>
            </a:r>
            <a:r>
              <a:rPr lang="en-GB" dirty="0"/>
              <a:t>Update</a:t>
            </a: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740628" y="3306127"/>
            <a:ext cx="63174" cy="966753"/>
          </a:xfrm>
          <a:custGeom>
            <a:avLst/>
            <a:gdLst>
              <a:gd name="T0" fmla="*/ 47 w 47"/>
              <a:gd name="T1" fmla="*/ 959 h 959"/>
              <a:gd name="T2" fmla="*/ 0 w 47"/>
              <a:gd name="T3" fmla="*/ 912 h 959"/>
              <a:gd name="T4" fmla="*/ 0 w 47"/>
              <a:gd name="T5" fmla="*/ 0 h 959"/>
              <a:gd name="T6" fmla="*/ 47 w 47"/>
              <a:gd name="T7" fmla="*/ 47 h 959"/>
              <a:gd name="T8" fmla="*/ 47 w 47"/>
              <a:gd name="T9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959">
                <a:moveTo>
                  <a:pt x="47" y="959"/>
                </a:moveTo>
                <a:lnTo>
                  <a:pt x="0" y="912"/>
                </a:lnTo>
                <a:lnTo>
                  <a:pt x="0" y="0"/>
                </a:lnTo>
                <a:lnTo>
                  <a:pt x="47" y="47"/>
                </a:lnTo>
                <a:lnTo>
                  <a:pt x="47" y="95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Jisc Large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0" y="0"/>
            <a:ext cx="932688" cy="5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2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0CCD2-6223-48CE-BBBD-61961A62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Learning Analytics Service </a:t>
            </a:r>
            <a:r>
              <a:rPr lang="en-GB" dirty="0" smtClean="0"/>
              <a:t>– 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62A86F-B6EE-44D4-81CA-E435FE1E9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00" y="1359221"/>
            <a:ext cx="7434001" cy="313795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Clr>
                <a:srgbClr val="E85E12"/>
              </a:buClr>
              <a:buFont typeface="Wingdings" panose="05000000000000000000" pitchFamily="2" charset="2"/>
              <a:buChar char="v"/>
            </a:pPr>
            <a:r>
              <a:rPr lang="en-GB" sz="2000" dirty="0"/>
              <a:t>Beta Service </a:t>
            </a:r>
            <a:r>
              <a:rPr lang="en-GB" sz="2000" dirty="0" smtClean="0"/>
              <a:t>active – </a:t>
            </a:r>
            <a:r>
              <a:rPr lang="en-GB" sz="2000" dirty="0"/>
              <a:t>until 31</a:t>
            </a:r>
            <a:r>
              <a:rPr lang="en-GB" sz="2000" baseline="30000" dirty="0"/>
              <a:t>st</a:t>
            </a:r>
            <a:r>
              <a:rPr lang="en-GB" sz="2000" dirty="0"/>
              <a:t> July </a:t>
            </a:r>
            <a:r>
              <a:rPr lang="en-GB" sz="2000" dirty="0" smtClean="0"/>
              <a:t>2018 (transition </a:t>
            </a:r>
            <a:r>
              <a:rPr lang="en-GB" sz="2000" dirty="0"/>
              <a:t>to service)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/>
              <a:t>Fully supported service, with dedicated helpdesk (</a:t>
            </a:r>
            <a:r>
              <a:rPr lang="en-GB" sz="1900" dirty="0" smtClean="0"/>
              <a:t>SLAs TBC), </a:t>
            </a:r>
            <a:r>
              <a:rPr lang="en-GB" sz="1900" dirty="0"/>
              <a:t>user groups &amp; product development </a:t>
            </a:r>
            <a:r>
              <a:rPr lang="en-GB" sz="1900" dirty="0" smtClean="0"/>
              <a:t>roadmaps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>
                <a:hlinkClick r:id="rId2"/>
              </a:rPr>
              <a:t>help@jisc.ac.uk</a:t>
            </a:r>
            <a:r>
              <a:rPr lang="en-GB" sz="1900" dirty="0" smtClean="0"/>
              <a:t> – Live from 1</a:t>
            </a:r>
            <a:r>
              <a:rPr lang="en-GB" sz="1900" baseline="30000" dirty="0" smtClean="0"/>
              <a:t>st</a:t>
            </a:r>
            <a:r>
              <a:rPr lang="en-GB" sz="1900" dirty="0" smtClean="0"/>
              <a:t> December 2017</a:t>
            </a:r>
            <a:endParaRPr lang="en-GB" sz="1900" dirty="0"/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/>
              <a:t>Currently 18 Pathfinder Institutions (15 HEIs, 3 FE colleges)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/>
              <a:t>17-18 </a:t>
            </a:r>
            <a:r>
              <a:rPr lang="en-GB" sz="1900" dirty="0"/>
              <a:t>free of charge pilot (pathfinder) ~</a:t>
            </a:r>
            <a:r>
              <a:rPr lang="en-GB" sz="1900" dirty="0" smtClean="0"/>
              <a:t> 15 spaces </a:t>
            </a:r>
            <a:r>
              <a:rPr lang="en-GB" sz="1900" dirty="0"/>
              <a:t>available </a:t>
            </a:r>
            <a:r>
              <a:rPr lang="en-GB" sz="1900" dirty="0" smtClean="0"/>
              <a:t>in 2018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/>
              <a:t>Full </a:t>
            </a:r>
            <a:r>
              <a:rPr lang="en-GB" sz="1900" dirty="0" smtClean="0"/>
              <a:t>Learning Analytics Service </a:t>
            </a:r>
            <a:r>
              <a:rPr lang="en-GB" sz="1900" dirty="0"/>
              <a:t>from 1</a:t>
            </a:r>
            <a:r>
              <a:rPr lang="en-GB" sz="1900" baseline="30000" dirty="0"/>
              <a:t>st</a:t>
            </a:r>
            <a:r>
              <a:rPr lang="en-GB" sz="1900" dirty="0"/>
              <a:t> August 2018 – </a:t>
            </a:r>
            <a:r>
              <a:rPr lang="en-GB" sz="1900" dirty="0" smtClean="0"/>
              <a:t>charged </a:t>
            </a:r>
            <a:r>
              <a:rPr lang="en-GB" sz="1900" dirty="0"/>
              <a:t>to all institutions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/>
              <a:t>Continued development of Data Explorer &amp; Study Goal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 smtClean="0"/>
              <a:t>Expanded </a:t>
            </a:r>
            <a:r>
              <a:rPr lang="en-GB" sz="1900" dirty="0"/>
              <a:t>portfolio of Vendors &amp; Suppliers – more quality, more choice</a:t>
            </a:r>
          </a:p>
          <a:p>
            <a:pPr marL="285750" indent="-285750">
              <a:buClr>
                <a:srgbClr val="E85E12"/>
              </a:buClr>
              <a:buFont typeface="Wingdings" panose="05000000000000000000" pitchFamily="2" charset="2"/>
              <a:buChar char="Ø"/>
            </a:pPr>
            <a:r>
              <a:rPr lang="en-GB" sz="1900" dirty="0"/>
              <a:t>Continued support of the Learning Analytics Network and Community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53969E-300C-440D-9F8B-4361D01F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0748" y="146269"/>
            <a:ext cx="5326851" cy="146194"/>
          </a:xfrm>
        </p:spPr>
        <p:txBody>
          <a:bodyPr/>
          <a:lstStyle/>
          <a:p>
            <a:r>
              <a:rPr lang="en-GB" dirty="0"/>
              <a:t>Jisc Learning Analytics 2017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59C94E-B4CD-4A84-94CA-E18B941C31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292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46764</TotalTime>
  <Words>987</Words>
  <Application>Microsoft Office PowerPoint</Application>
  <PresentationFormat>On-screen Show (16:9)</PresentationFormat>
  <Paragraphs>119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Lucida Grande</vt:lpstr>
      <vt:lpstr>Times New Roman</vt:lpstr>
      <vt:lpstr>Wingdings</vt:lpstr>
      <vt:lpstr>Office Theme</vt:lpstr>
      <vt:lpstr>12th UK Learning Analytics Network Meeting</vt:lpstr>
      <vt:lpstr>Programme </vt:lpstr>
      <vt:lpstr>Learning Analytics Service – now and next…</vt:lpstr>
      <vt:lpstr>PowerPoint Presentation</vt:lpstr>
      <vt:lpstr>PowerPoint Presentation</vt:lpstr>
      <vt:lpstr>Data is powerful – let’s champion its use to support student success!</vt:lpstr>
      <vt:lpstr>UK Learning Analytics Service – Summary</vt:lpstr>
      <vt:lpstr>Learning Analytics - Service Update</vt:lpstr>
      <vt:lpstr>UK Learning Analytics Service – Summary</vt:lpstr>
      <vt:lpstr>UK Learning Analytics Service – Inclusive Offering</vt:lpstr>
      <vt:lpstr>Learning Analytics Service Cost</vt:lpstr>
      <vt:lpstr>LRW, Data Standards &amp; Technical</vt:lpstr>
      <vt:lpstr>Contacts</vt:lpstr>
      <vt:lpstr>Jisc’s Learning Analytics Purchasing Service</vt:lpstr>
      <vt:lpstr>Learning Analytics Purchasing Service</vt:lpstr>
      <vt:lpstr>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timroe</dc:creator>
  <cp:lastModifiedBy>Rob Wyn Jones</cp:lastModifiedBy>
  <cp:revision>335</cp:revision>
  <dcterms:created xsi:type="dcterms:W3CDTF">2013-06-28T11:27:49Z</dcterms:created>
  <dcterms:modified xsi:type="dcterms:W3CDTF">2017-11-23T09:44:24Z</dcterms:modified>
</cp:coreProperties>
</file>