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 id="2147483653" r:id="rId2"/>
  </p:sldMasterIdLst>
  <p:notesMasterIdLst>
    <p:notesMasterId r:id="rId50"/>
  </p:notesMasterIdLst>
  <p:handoutMasterIdLst>
    <p:handoutMasterId r:id="rId51"/>
  </p:handoutMasterIdLst>
  <p:sldIdLst>
    <p:sldId id="280" r:id="rId3"/>
    <p:sldId id="308" r:id="rId4"/>
    <p:sldId id="361" r:id="rId5"/>
    <p:sldId id="339" r:id="rId6"/>
    <p:sldId id="358" r:id="rId7"/>
    <p:sldId id="352" r:id="rId8"/>
    <p:sldId id="330" r:id="rId9"/>
    <p:sldId id="337" r:id="rId10"/>
    <p:sldId id="334" r:id="rId11"/>
    <p:sldId id="331" r:id="rId12"/>
    <p:sldId id="349" r:id="rId13"/>
    <p:sldId id="357" r:id="rId14"/>
    <p:sldId id="316" r:id="rId15"/>
    <p:sldId id="318" r:id="rId16"/>
    <p:sldId id="333" r:id="rId17"/>
    <p:sldId id="317" r:id="rId18"/>
    <p:sldId id="369" r:id="rId19"/>
    <p:sldId id="340" r:id="rId20"/>
    <p:sldId id="362" r:id="rId21"/>
    <p:sldId id="332" r:id="rId22"/>
    <p:sldId id="335" r:id="rId23"/>
    <p:sldId id="367" r:id="rId24"/>
    <p:sldId id="327" r:id="rId25"/>
    <p:sldId id="323" r:id="rId26"/>
    <p:sldId id="328" r:id="rId27"/>
    <p:sldId id="325" r:id="rId28"/>
    <p:sldId id="311" r:id="rId29"/>
    <p:sldId id="296" r:id="rId30"/>
    <p:sldId id="346" r:id="rId31"/>
    <p:sldId id="348" r:id="rId32"/>
    <p:sldId id="347" r:id="rId33"/>
    <p:sldId id="350" r:id="rId34"/>
    <p:sldId id="342" r:id="rId35"/>
    <p:sldId id="343" r:id="rId36"/>
    <p:sldId id="344" r:id="rId37"/>
    <p:sldId id="355" r:id="rId38"/>
    <p:sldId id="370" r:id="rId39"/>
    <p:sldId id="351" r:id="rId40"/>
    <p:sldId id="363" r:id="rId41"/>
    <p:sldId id="372" r:id="rId42"/>
    <p:sldId id="329" r:id="rId43"/>
    <p:sldId id="353" r:id="rId44"/>
    <p:sldId id="366" r:id="rId45"/>
    <p:sldId id="368" r:id="rId46"/>
    <p:sldId id="359" r:id="rId47"/>
    <p:sldId id="371" r:id="rId48"/>
    <p:sldId id="31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2">
          <p15:clr>
            <a:srgbClr val="A4A3A4"/>
          </p15:clr>
        </p15:guide>
        <p15:guide id="2" orient="horz" pos="1150">
          <p15:clr>
            <a:srgbClr val="A4A3A4"/>
          </p15:clr>
        </p15:guide>
        <p15:guide id="3" orient="horz" pos="696">
          <p15:clr>
            <a:srgbClr val="A4A3A4"/>
          </p15:clr>
        </p15:guide>
        <p15:guide id="4" orient="horz" pos="3828">
          <p15:clr>
            <a:srgbClr val="A4A3A4"/>
          </p15:clr>
        </p15:guide>
        <p15:guide id="5" orient="horz" pos="96">
          <p15:clr>
            <a:srgbClr val="A4A3A4"/>
          </p15:clr>
        </p15:guide>
        <p15:guide id="6" pos="5578">
          <p15:clr>
            <a:srgbClr val="A4A3A4"/>
          </p15:clr>
        </p15:guide>
        <p15:guide id="7" pos="288">
          <p15:clr>
            <a:srgbClr val="A4A3A4"/>
          </p15:clr>
        </p15:guide>
        <p15:guide id="8" pos="2784">
          <p15:clr>
            <a:srgbClr val="A4A3A4"/>
          </p15:clr>
        </p15:guide>
        <p15:guide id="9" pos="2976">
          <p15:clr>
            <a:srgbClr val="A4A3A4"/>
          </p15:clr>
        </p15:guide>
        <p15:guide id="10" pos="96">
          <p15:clr>
            <a:srgbClr val="A4A3A4"/>
          </p15:clr>
        </p15:guide>
        <p15:guide id="11" pos="5664">
          <p15:clr>
            <a:srgbClr val="A4A3A4"/>
          </p15:clr>
        </p15:guide>
        <p15:guide id="12" pos="424">
          <p15:clr>
            <a:srgbClr val="A4A3A4"/>
          </p15:clr>
        </p15:guide>
        <p15:guide id="13" pos="1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05125"/>
    <a:srgbClr val="0081C8"/>
    <a:srgbClr val="105B9D"/>
    <a:srgbClr val="C8D323"/>
    <a:srgbClr val="91A23D"/>
    <a:srgbClr val="FFD200"/>
    <a:srgbClr val="D4BA6B"/>
    <a:srgbClr val="AE2B30"/>
    <a:srgbClr val="808285"/>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5" autoAdjust="0"/>
    <p:restoredTop sz="56461" autoAdjust="0"/>
  </p:normalViewPr>
  <p:slideViewPr>
    <p:cSldViewPr snapToObjects="1">
      <p:cViewPr varScale="1">
        <p:scale>
          <a:sx n="54" d="100"/>
          <a:sy n="54" d="100"/>
        </p:scale>
        <p:origin x="1524" y="60"/>
      </p:cViewPr>
      <p:guideLst>
        <p:guide orient="horz" pos="4222"/>
        <p:guide orient="horz" pos="1150"/>
        <p:guide orient="horz" pos="696"/>
        <p:guide orient="horz" pos="3828"/>
        <p:guide orient="horz" pos="96"/>
        <p:guide pos="5578"/>
        <p:guide pos="288"/>
        <p:guide pos="2784"/>
        <p:guide pos="2976"/>
        <p:guide pos="96"/>
        <p:guide pos="5664"/>
        <p:guide pos="424"/>
        <p:guide pos="1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AC93A4-AB34-5C41-BA04-33321AD1C46B}" type="datetimeFigureOut">
              <a:rPr lang="en-US"/>
              <a:pPr/>
              <a:t>5/4/2017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2490F5-6C11-1C4E-927D-8B5DF6FDCE4A}" type="slidenum">
              <a:rPr/>
              <a:pPr/>
              <a:t>‹#›</a:t>
            </a:fld>
            <a:endParaRPr lang="en-US"/>
          </a:p>
        </p:txBody>
      </p:sp>
    </p:spTree>
    <p:extLst>
      <p:ext uri="{BB962C8B-B14F-4D97-AF65-F5344CB8AC3E}">
        <p14:creationId xmlns:p14="http://schemas.microsoft.com/office/powerpoint/2010/main" val="4239845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7C6BD-8E77-5246-ADE2-F38E88139B20}" type="datetimeFigureOut">
              <a:rPr lang="en-US" smtClean="0"/>
              <a:pPr/>
              <a:t>5/4/2017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5F9B5-E156-DD4D-B032-12A267D93C50}" type="slidenum">
              <a:rPr lang="en-US" smtClean="0"/>
              <a:pPr/>
              <a:t>‹#›</a:t>
            </a:fld>
            <a:endParaRPr lang="en-US"/>
          </a:p>
        </p:txBody>
      </p:sp>
    </p:spTree>
    <p:extLst>
      <p:ext uri="{BB962C8B-B14F-4D97-AF65-F5344CB8AC3E}">
        <p14:creationId xmlns:p14="http://schemas.microsoft.com/office/powerpoint/2010/main" val="15886353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University of Hull lead party</a:t>
            </a:r>
            <a:r>
              <a:rPr lang="en-GB" baseline="0" dirty="0" smtClean="0"/>
              <a:t> in the UK City of Culture</a:t>
            </a:r>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a:t>
            </a:fld>
            <a:endParaRPr lang="en-US"/>
          </a:p>
        </p:txBody>
      </p:sp>
    </p:spTree>
    <p:extLst>
      <p:ext uri="{BB962C8B-B14F-4D97-AF65-F5344CB8AC3E}">
        <p14:creationId xmlns:p14="http://schemas.microsoft.com/office/powerpoint/2010/main" val="104955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Started to play with</a:t>
            </a:r>
            <a:r>
              <a:rPr lang="en-GB" baseline="0" dirty="0" smtClean="0"/>
              <a:t> 25Million records from the VLE with an overnight update</a:t>
            </a:r>
          </a:p>
          <a:p>
            <a:r>
              <a:rPr lang="en-GB" baseline="0" dirty="0" smtClean="0"/>
              <a:t>But still it seemed that the greatest insight was at a smaller scale</a:t>
            </a:r>
          </a:p>
          <a:p>
            <a:endParaRPr lang="en-GB" baseline="0" dirty="0" smtClean="0"/>
          </a:p>
          <a:p>
            <a:r>
              <a:rPr lang="en-GB" baseline="0" dirty="0" smtClean="0"/>
              <a:t>To the left is lecturer activity</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14</a:t>
            </a:fld>
            <a:endParaRPr lang="en-US"/>
          </a:p>
        </p:txBody>
      </p:sp>
    </p:spTree>
    <p:extLst>
      <p:ext uri="{BB962C8B-B14F-4D97-AF65-F5344CB8AC3E}">
        <p14:creationId xmlns:p14="http://schemas.microsoft.com/office/powerpoint/2010/main" val="509878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Smaller</a:t>
            </a:r>
            <a:r>
              <a:rPr lang="en-GB" baseline="0" dirty="0" smtClean="0"/>
              <a:t> view</a:t>
            </a:r>
          </a:p>
          <a:p>
            <a:endParaRPr lang="en-GB" dirty="0" smtClean="0"/>
          </a:p>
          <a:p>
            <a:endParaRPr lang="en-GB" dirty="0" smtClean="0"/>
          </a:p>
          <a:p>
            <a:r>
              <a:rPr lang="en-GB" dirty="0" smtClean="0"/>
              <a:t>Boxplot</a:t>
            </a:r>
            <a:r>
              <a:rPr lang="en-GB" baseline="0" dirty="0" smtClean="0"/>
              <a:t> median, min, max, first and third quartiles</a:t>
            </a:r>
          </a:p>
          <a:p>
            <a:r>
              <a:rPr lang="en-GB" baseline="0" dirty="0" smtClean="0"/>
              <a:t>1</a:t>
            </a:r>
            <a:r>
              <a:rPr lang="en-GB" baseline="30000" dirty="0" smtClean="0"/>
              <a:t>st</a:t>
            </a:r>
            <a:r>
              <a:rPr lang="en-GB" baseline="0" dirty="0" smtClean="0"/>
              <a:t> to 3</a:t>
            </a:r>
            <a:r>
              <a:rPr lang="en-GB" baseline="30000" dirty="0" smtClean="0"/>
              <a:t>rd</a:t>
            </a:r>
            <a:r>
              <a:rPr lang="en-GB" baseline="0" dirty="0" smtClean="0"/>
              <a:t> is IQR 3 x that range are outliers. 1.5 IQR is the inner fence i.e. suspected outliers</a:t>
            </a:r>
          </a:p>
          <a:p>
            <a:endParaRPr lang="en-GB" baseline="0" dirty="0" smtClean="0"/>
          </a:p>
          <a:p>
            <a:r>
              <a:rPr lang="en-GB" baseline="0" dirty="0" smtClean="0"/>
              <a:t>That’s it for stats – because that didn’t work with students and it didn’t really work with staff</a:t>
            </a:r>
          </a:p>
          <a:p>
            <a:endParaRPr lang="en-GB" baseline="0" dirty="0" smtClean="0"/>
          </a:p>
          <a:p>
            <a:r>
              <a:rPr lang="en-GB" baseline="0" dirty="0" smtClean="0"/>
              <a:t>However I was having some great conversations with staff and students</a:t>
            </a:r>
          </a:p>
          <a:p>
            <a:endParaRPr lang="en-GB" baseline="0" dirty="0" smtClean="0"/>
          </a:p>
          <a:p>
            <a:r>
              <a:rPr lang="en-GB" baseline="0" dirty="0" smtClean="0"/>
              <a:t>I asked students what they wanted to know. We went through ‘I just want to know how I am doing’ to designing improvements in the course design. </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16</a:t>
            </a:fld>
            <a:endParaRPr lang="en-US"/>
          </a:p>
        </p:txBody>
      </p:sp>
    </p:spTree>
    <p:extLst>
      <p:ext uri="{BB962C8B-B14F-4D97-AF65-F5344CB8AC3E}">
        <p14:creationId xmlns:p14="http://schemas.microsoft.com/office/powerpoint/2010/main" val="387158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also interested in these people - learners</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17</a:t>
            </a:fld>
            <a:endParaRPr lang="en-US"/>
          </a:p>
        </p:txBody>
      </p:sp>
    </p:spTree>
    <p:extLst>
      <p:ext uri="{BB962C8B-B14F-4D97-AF65-F5344CB8AC3E}">
        <p14:creationId xmlns:p14="http://schemas.microsoft.com/office/powerpoint/2010/main" val="224091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However I was having some great conversations with staff and students</a:t>
            </a:r>
          </a:p>
          <a:p>
            <a:endParaRPr lang="en-GB" baseline="0" dirty="0" smtClean="0"/>
          </a:p>
          <a:p>
            <a:r>
              <a:rPr lang="en-GB" baseline="0" dirty="0" smtClean="0"/>
              <a:t>I asked students what they wanted to know. We went through ‘I just want to know how I am doing’ to designing improvements in the course design. </a:t>
            </a:r>
            <a:endParaRPr lang="en-GB" dirty="0" smtClean="0"/>
          </a:p>
          <a:p>
            <a:endParaRPr lang="en-GB" dirty="0" smtClean="0"/>
          </a:p>
          <a:p>
            <a:r>
              <a:rPr lang="en-GB" dirty="0" smtClean="0"/>
              <a:t>We went</a:t>
            </a:r>
            <a:r>
              <a:rPr lang="en-GB" b="1" dirty="0" smtClean="0"/>
              <a:t> AGILE</a:t>
            </a:r>
          </a:p>
          <a:p>
            <a:endParaRPr lang="en-GB" b="1" dirty="0" smtClean="0"/>
          </a:p>
          <a:p>
            <a:r>
              <a:rPr lang="en-GB" b="1" dirty="0" smtClean="0"/>
              <a:t>These students had no interest in competition and no</a:t>
            </a:r>
            <a:r>
              <a:rPr lang="en-GB" b="1" baseline="0" dirty="0" smtClean="0"/>
              <a:t> student focus groups we worked with wanted any completion . Product owner need to work in between development and the users</a:t>
            </a:r>
          </a:p>
          <a:p>
            <a:endParaRPr lang="en-GB" b="1" baseline="0" dirty="0" smtClean="0"/>
          </a:p>
          <a:p>
            <a:r>
              <a:rPr lang="en-GB" b="1" baseline="0" dirty="0" smtClean="0"/>
              <a:t>BIG QUESTION – What is our goal – friends and family hospital survey – great satisfaction? Is that enough?</a:t>
            </a:r>
          </a:p>
          <a:p>
            <a:endParaRPr lang="en-GB" b="1" baseline="0" dirty="0" smtClean="0"/>
          </a:p>
          <a:p>
            <a:endParaRPr lang="en-GB" b="1"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18</a:t>
            </a:fld>
            <a:endParaRPr lang="en-US"/>
          </a:p>
        </p:txBody>
      </p:sp>
    </p:spTree>
    <p:extLst>
      <p:ext uri="{BB962C8B-B14F-4D97-AF65-F5344CB8AC3E}">
        <p14:creationId xmlns:p14="http://schemas.microsoft.com/office/powerpoint/2010/main" val="420538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20</a:t>
            </a:fld>
            <a:endParaRPr lang="en-US"/>
          </a:p>
        </p:txBody>
      </p:sp>
    </p:spTree>
    <p:extLst>
      <p:ext uri="{BB962C8B-B14F-4D97-AF65-F5344CB8AC3E}">
        <p14:creationId xmlns:p14="http://schemas.microsoft.com/office/powerpoint/2010/main" val="35643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 in 2004 Rob Koper was looking at something called Educational </a:t>
            </a:r>
            <a:r>
              <a:rPr lang="en-GB" dirty="0" err="1" smtClean="0"/>
              <a:t>Markup</a:t>
            </a:r>
            <a:r>
              <a:rPr lang="en-GB" dirty="0" smtClean="0"/>
              <a:t> Language to describe learning, later with IMS to develop IMS-LD specification</a:t>
            </a:r>
          </a:p>
          <a:p>
            <a:endParaRPr lang="en-GB" dirty="0" smtClean="0"/>
          </a:p>
          <a:p>
            <a:r>
              <a:rPr lang="en-GB" dirty="0" smtClean="0"/>
              <a:t>Dianna </a:t>
            </a:r>
            <a:r>
              <a:rPr lang="en-GB" dirty="0" err="1" smtClean="0"/>
              <a:t>Laurillard</a:t>
            </a:r>
            <a:r>
              <a:rPr lang="en-GB" dirty="0" smtClean="0"/>
              <a:t> also recognised the importance</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21</a:t>
            </a:fld>
            <a:endParaRPr lang="en-US"/>
          </a:p>
        </p:txBody>
      </p:sp>
    </p:spTree>
    <p:extLst>
      <p:ext uri="{BB962C8B-B14F-4D97-AF65-F5344CB8AC3E}">
        <p14:creationId xmlns:p14="http://schemas.microsoft.com/office/powerpoint/2010/main" val="176528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a:t>
            </a:r>
          </a:p>
          <a:p>
            <a:r>
              <a:rPr lang="en-GB" dirty="0" smtClean="0"/>
              <a:t>Is</a:t>
            </a:r>
            <a:r>
              <a:rPr lang="en-GB" baseline="0" dirty="0" smtClean="0"/>
              <a:t> light on students and reads as mostly pre implementation</a:t>
            </a:r>
          </a:p>
          <a:p>
            <a:r>
              <a:rPr lang="en-GB" baseline="0" dirty="0" smtClean="0"/>
              <a:t>5. Includes some analytics</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23</a:t>
            </a:fld>
            <a:endParaRPr lang="en-US"/>
          </a:p>
        </p:txBody>
      </p:sp>
    </p:spTree>
    <p:extLst>
      <p:ext uri="{BB962C8B-B14F-4D97-AF65-F5344CB8AC3E}">
        <p14:creationId xmlns:p14="http://schemas.microsoft.com/office/powerpoint/2010/main" val="1023147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Bigger picture</a:t>
            </a:r>
          </a:p>
          <a:p>
            <a:r>
              <a:rPr lang="en-GB" dirty="0" smtClean="0"/>
              <a:t>Where is the student? </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24</a:t>
            </a:fld>
            <a:endParaRPr lang="en-US"/>
          </a:p>
        </p:txBody>
      </p:sp>
    </p:spTree>
    <p:extLst>
      <p:ext uri="{BB962C8B-B14F-4D97-AF65-F5344CB8AC3E}">
        <p14:creationId xmlns:p14="http://schemas.microsoft.com/office/powerpoint/2010/main" val="145539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Looks like Kolb,</a:t>
            </a:r>
            <a:r>
              <a:rPr lang="en-GB" baseline="0" dirty="0" smtClean="0"/>
              <a:t> simple, hides the complexity nicely</a:t>
            </a:r>
          </a:p>
          <a:p>
            <a:r>
              <a:rPr lang="en-GB" baseline="0" dirty="0" smtClean="0"/>
              <a:t>Learners as the key contributor</a:t>
            </a:r>
            <a:endParaRPr lang="en-GB" dirty="0" smtClean="0"/>
          </a:p>
          <a:p>
            <a:r>
              <a:rPr lang="en-GB" dirty="0" smtClean="0"/>
              <a:t>Metrics = analytics, visualisations, dashboards – actionable insight</a:t>
            </a:r>
          </a:p>
          <a:p>
            <a:r>
              <a:rPr lang="en-GB" dirty="0" smtClean="0"/>
              <a:t>Interventions – change the course add a session</a:t>
            </a:r>
          </a:p>
          <a:p>
            <a:endParaRPr lang="en-GB" dirty="0" smtClean="0"/>
          </a:p>
          <a:p>
            <a:r>
              <a:rPr lang="en-GB" dirty="0" smtClean="0"/>
              <a:t>Isn’t this learning design?</a:t>
            </a:r>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25</a:t>
            </a:fld>
            <a:endParaRPr lang="en-US"/>
          </a:p>
        </p:txBody>
      </p:sp>
    </p:spTree>
    <p:extLst>
      <p:ext uri="{BB962C8B-B14F-4D97-AF65-F5344CB8AC3E}">
        <p14:creationId xmlns:p14="http://schemas.microsoft.com/office/powerpoint/2010/main" val="284878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26</a:t>
            </a:fld>
            <a:endParaRPr lang="en-US"/>
          </a:p>
        </p:txBody>
      </p:sp>
    </p:spTree>
    <p:extLst>
      <p:ext uri="{BB962C8B-B14F-4D97-AF65-F5344CB8AC3E}">
        <p14:creationId xmlns:p14="http://schemas.microsoft.com/office/powerpoint/2010/main" val="2806128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prstGeom prst="rect">
            <a:avLst/>
          </a:prstGeom>
        </p:spPr>
        <p:txBody>
          <a:bodyPr/>
          <a:lstStyle/>
          <a:p>
            <a:endParaRPr/>
          </a:p>
        </p:txBody>
      </p:sp>
      <p:sp>
        <p:nvSpPr>
          <p:cNvPr id="261" name="Shape 261"/>
          <p:cNvSpPr>
            <a:spLocks noGrp="1"/>
          </p:cNvSpPr>
          <p:nvPr>
            <p:ph type="body" sz="quarter" idx="1"/>
          </p:nvPr>
        </p:nvSpPr>
        <p:spPr>
          <a:prstGeom prst="rect">
            <a:avLst/>
          </a:prstGeom>
        </p:spPr>
        <p:txBody>
          <a:bodyPr/>
          <a:lstStyle/>
          <a:p>
            <a:r>
              <a:rPr lang="en-GB" dirty="0" smtClean="0"/>
              <a:t>Apereo open source foundation</a:t>
            </a:r>
          </a:p>
          <a:p>
            <a:r>
              <a:rPr lang="en-GB" dirty="0" smtClean="0"/>
              <a:t>A range of communities</a:t>
            </a:r>
            <a:r>
              <a:rPr lang="en-GB" baseline="0" dirty="0" smtClean="0"/>
              <a:t> – including </a:t>
            </a:r>
            <a:r>
              <a:rPr lang="en-GB" b="1" baseline="0" dirty="0" err="1" smtClean="0"/>
              <a:t>Xerte</a:t>
            </a:r>
            <a:r>
              <a:rPr lang="en-GB" baseline="0" dirty="0" smtClean="0"/>
              <a:t> which most folks will know</a:t>
            </a:r>
          </a:p>
          <a:p>
            <a:r>
              <a:rPr lang="en-GB" baseline="0" dirty="0" smtClean="0"/>
              <a:t>Its not just for developers</a:t>
            </a:r>
            <a:endParaRPr dirty="0"/>
          </a:p>
        </p:txBody>
      </p:sp>
    </p:spTree>
    <p:extLst>
      <p:ext uri="{BB962C8B-B14F-4D97-AF65-F5344CB8AC3E}">
        <p14:creationId xmlns:p14="http://schemas.microsoft.com/office/powerpoint/2010/main" val="2826208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mostly</a:t>
            </a:r>
            <a:r>
              <a:rPr lang="en-GB" baseline="0" dirty="0" smtClean="0"/>
              <a:t> using evidence that we happen to have found.</a:t>
            </a:r>
          </a:p>
          <a:p>
            <a:r>
              <a:rPr lang="en-GB" baseline="0" dirty="0" smtClean="0"/>
              <a:t>Does it answer the questions we have?</a:t>
            </a:r>
          </a:p>
          <a:p>
            <a:r>
              <a:rPr lang="en-GB" baseline="0" dirty="0" smtClean="0"/>
              <a:t>Good research design includes what evidence do we need, how will we capture it and how will we analyse it.</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28</a:t>
            </a:fld>
            <a:endParaRPr lang="en-US"/>
          </a:p>
        </p:txBody>
      </p:sp>
    </p:spTree>
    <p:extLst>
      <p:ext uri="{BB962C8B-B14F-4D97-AF65-F5344CB8AC3E}">
        <p14:creationId xmlns:p14="http://schemas.microsoft.com/office/powerpoint/2010/main" val="2737038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29</a:t>
            </a:fld>
            <a:endParaRPr lang="en-US"/>
          </a:p>
        </p:txBody>
      </p:sp>
    </p:spTree>
    <p:extLst>
      <p:ext uri="{BB962C8B-B14F-4D97-AF65-F5344CB8AC3E}">
        <p14:creationId xmlns:p14="http://schemas.microsoft.com/office/powerpoint/2010/main" val="3854908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are looking to verify the learning design using LA</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LD</a:t>
            </a:r>
            <a:r>
              <a:rPr lang="en-GB" baseline="0" dirty="0" smtClean="0"/>
              <a:t> needs LA to validate itself, but can LA work without understanding the underlying LD?</a:t>
            </a:r>
            <a:endParaRPr lang="en-GB" dirty="0" smtClean="0"/>
          </a:p>
          <a:p>
            <a:endParaRPr lang="en-GB" baseline="0" dirty="0" smtClean="0"/>
          </a:p>
          <a:p>
            <a:endParaRPr lang="en-GB" baseline="0" dirty="0" smtClean="0"/>
          </a:p>
          <a:p>
            <a:r>
              <a:rPr lang="en-GB" baseline="0" dirty="0" smtClean="0"/>
              <a:t>One of the key texts on educational research</a:t>
            </a:r>
            <a:endParaRPr lang="en-GB" dirty="0" smtClean="0"/>
          </a:p>
        </p:txBody>
      </p:sp>
      <p:sp>
        <p:nvSpPr>
          <p:cNvPr id="4" name="Slide Number Placeholder 3"/>
          <p:cNvSpPr>
            <a:spLocks noGrp="1"/>
          </p:cNvSpPr>
          <p:nvPr>
            <p:ph type="sldNum" sz="quarter" idx="10"/>
          </p:nvPr>
        </p:nvSpPr>
        <p:spPr/>
        <p:txBody>
          <a:bodyPr/>
          <a:lstStyle/>
          <a:p>
            <a:fld id="{C465F9B5-E156-DD4D-B032-12A267D93C50}" type="slidenum">
              <a:rPr lang="en-US" smtClean="0"/>
              <a:pPr/>
              <a:t>31</a:t>
            </a:fld>
            <a:endParaRPr lang="en-US"/>
          </a:p>
        </p:txBody>
      </p:sp>
    </p:spTree>
    <p:extLst>
      <p:ext uri="{BB962C8B-B14F-4D97-AF65-F5344CB8AC3E}">
        <p14:creationId xmlns:p14="http://schemas.microsoft.com/office/powerpoint/2010/main" val="293578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32</a:t>
            </a:fld>
            <a:endParaRPr lang="en-US"/>
          </a:p>
        </p:txBody>
      </p:sp>
    </p:spTree>
    <p:extLst>
      <p:ext uri="{BB962C8B-B14F-4D97-AF65-F5344CB8AC3E}">
        <p14:creationId xmlns:p14="http://schemas.microsoft.com/office/powerpoint/2010/main" val="366703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we trying to achieve?</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33</a:t>
            </a:fld>
            <a:endParaRPr lang="en-US"/>
          </a:p>
        </p:txBody>
      </p:sp>
    </p:spTree>
    <p:extLst>
      <p:ext uri="{BB962C8B-B14F-4D97-AF65-F5344CB8AC3E}">
        <p14:creationId xmlns:p14="http://schemas.microsoft.com/office/powerpoint/2010/main" val="28422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a:t>
            </a:r>
            <a:r>
              <a:rPr lang="en-GB" baseline="0" dirty="0" smtClean="0"/>
              <a:t>consider theses seven elements as things we might question – can we use data to help?</a:t>
            </a:r>
            <a:endParaRPr lang="en-GB" dirty="0" smtClean="0"/>
          </a:p>
          <a:p>
            <a:r>
              <a:rPr lang="en-GB" dirty="0" err="1" smtClean="0"/>
              <a:t>Chickering</a:t>
            </a:r>
            <a:r>
              <a:rPr lang="en-GB" dirty="0" smtClean="0"/>
              <a:t> and </a:t>
            </a:r>
            <a:r>
              <a:rPr lang="en-GB" dirty="0" err="1" smtClean="0"/>
              <a:t>Gamson</a:t>
            </a:r>
            <a:r>
              <a:rPr lang="en-GB" dirty="0" smtClean="0"/>
              <a:t> US focus</a:t>
            </a:r>
            <a:r>
              <a:rPr lang="en-GB" baseline="0" dirty="0" smtClean="0"/>
              <a:t> – colleague and I spent quite a bit of time trying to find a UK equivalent – no go</a:t>
            </a:r>
            <a:endParaRPr lang="en-GB" dirty="0" smtClean="0"/>
          </a:p>
          <a:p>
            <a:endParaRPr lang="en-GB" dirty="0" smtClean="0"/>
          </a:p>
          <a:p>
            <a:r>
              <a:rPr lang="en-GB" dirty="0" smtClean="0"/>
              <a:t>Can we measure these?</a:t>
            </a:r>
          </a:p>
          <a:p>
            <a:r>
              <a:rPr lang="en-GB" dirty="0" smtClean="0"/>
              <a:t>How</a:t>
            </a:r>
            <a:r>
              <a:rPr lang="en-GB" baseline="0" dirty="0" smtClean="0"/>
              <a:t> would we need to design the learning to yield learning analytics?  How can we analyse that data to inform actions?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34</a:t>
            </a:fld>
            <a:endParaRPr lang="en-US"/>
          </a:p>
        </p:txBody>
      </p:sp>
    </p:spTree>
    <p:extLst>
      <p:ext uri="{BB962C8B-B14F-4D97-AF65-F5344CB8AC3E}">
        <p14:creationId xmlns:p14="http://schemas.microsoft.com/office/powerpoint/2010/main" val="4150153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Which of these are embedded in</a:t>
            </a:r>
            <a:r>
              <a:rPr lang="en-GB" baseline="0" dirty="0" smtClean="0"/>
              <a:t> </a:t>
            </a:r>
            <a:r>
              <a:rPr lang="en-GB" dirty="0" smtClean="0"/>
              <a:t>your</a:t>
            </a:r>
            <a:r>
              <a:rPr lang="en-GB" baseline="0" dirty="0" smtClean="0"/>
              <a:t> designs or the designs you have experienced?</a:t>
            </a:r>
            <a:endParaRPr lang="en-GB" dirty="0" smtClean="0"/>
          </a:p>
          <a:p>
            <a:endParaRPr lang="en-GB" dirty="0" smtClean="0"/>
          </a:p>
          <a:p>
            <a:r>
              <a:rPr lang="en-GB" dirty="0" smtClean="0"/>
              <a:t>These look harder, partly because they are expressed</a:t>
            </a:r>
            <a:r>
              <a:rPr lang="en-GB" baseline="0" dirty="0" smtClean="0"/>
              <a:t> more as design recipes than activity for the student, but we could break them into activities – can</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35</a:t>
            </a:fld>
            <a:endParaRPr lang="en-US"/>
          </a:p>
        </p:txBody>
      </p:sp>
    </p:spTree>
    <p:extLst>
      <p:ext uri="{BB962C8B-B14F-4D97-AF65-F5344CB8AC3E}">
        <p14:creationId xmlns:p14="http://schemas.microsoft.com/office/powerpoint/2010/main" val="2400967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tool for use with Moodle providing visualisations</a:t>
            </a:r>
          </a:p>
          <a:p>
            <a:r>
              <a:rPr lang="en-GB" dirty="0" smtClean="0"/>
              <a:t>2015</a:t>
            </a:r>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38</a:t>
            </a:fld>
            <a:endParaRPr lang="en-US"/>
          </a:p>
        </p:txBody>
      </p:sp>
    </p:spTree>
    <p:extLst>
      <p:ext uri="{BB962C8B-B14F-4D97-AF65-F5344CB8AC3E}">
        <p14:creationId xmlns:p14="http://schemas.microsoft.com/office/powerpoint/2010/main" val="205003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40</a:t>
            </a:fld>
            <a:endParaRPr lang="en-US"/>
          </a:p>
        </p:txBody>
      </p:sp>
    </p:spTree>
    <p:extLst>
      <p:ext uri="{BB962C8B-B14F-4D97-AF65-F5344CB8AC3E}">
        <p14:creationId xmlns:p14="http://schemas.microsoft.com/office/powerpoint/2010/main" val="1152911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Fastest student </a:t>
            </a:r>
          </a:p>
          <a:p>
            <a:pPr lvl="1"/>
            <a:r>
              <a:rPr lang="en-GB" dirty="0" smtClean="0"/>
              <a:t>How do we build analytics into the learning design</a:t>
            </a:r>
          </a:p>
          <a:p>
            <a:r>
              <a:rPr lang="en-GB" dirty="0" smtClean="0"/>
              <a:t>	Niall talks about just-in-time</a:t>
            </a:r>
            <a:r>
              <a:rPr lang="en-GB" baseline="0" dirty="0" smtClean="0"/>
              <a:t> changes made by the lecturer – the student is faster</a:t>
            </a:r>
          </a:p>
          <a:p>
            <a:endParaRPr lang="en-GB" baseline="0" dirty="0" smtClean="0"/>
          </a:p>
          <a:p>
            <a:r>
              <a:rPr lang="en-GB" dirty="0" smtClean="0"/>
              <a:t>Next lecturer</a:t>
            </a:r>
          </a:p>
          <a:p>
            <a:pPr lvl="1"/>
            <a:r>
              <a:rPr lang="en-GB" dirty="0" smtClean="0"/>
              <a:t>Agile teaching – feedback</a:t>
            </a:r>
          </a:p>
          <a:p>
            <a:r>
              <a:rPr lang="en-GB" dirty="0" smtClean="0"/>
              <a:t>Next the course</a:t>
            </a:r>
          </a:p>
          <a:p>
            <a:pPr lvl="1"/>
            <a:r>
              <a:rPr lang="en-GB" dirty="0" smtClean="0"/>
              <a:t>Based on feedback (not just words)</a:t>
            </a:r>
          </a:p>
          <a:p>
            <a:r>
              <a:rPr lang="en-GB" dirty="0" smtClean="0"/>
              <a:t>Next institutional</a:t>
            </a:r>
          </a:p>
          <a:p>
            <a:endParaRPr lang="en-GB" dirty="0" smtClean="0"/>
          </a:p>
          <a:p>
            <a:r>
              <a:rPr lang="en-GB" dirty="0" smtClean="0"/>
              <a:t>Remember</a:t>
            </a:r>
            <a:r>
              <a:rPr lang="en-GB" baseline="0" dirty="0" smtClean="0"/>
              <a:t> my students who just wanted to know how they were doing?</a:t>
            </a:r>
            <a:endParaRPr lang="en-GB" dirty="0" smtClean="0"/>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41</a:t>
            </a:fld>
            <a:endParaRPr lang="en-US"/>
          </a:p>
        </p:txBody>
      </p:sp>
    </p:spTree>
    <p:extLst>
      <p:ext uri="{BB962C8B-B14F-4D97-AF65-F5344CB8AC3E}">
        <p14:creationId xmlns:p14="http://schemas.microsoft.com/office/powerpoint/2010/main" val="337475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Chapter 6 – Learning analytics and curriculum design</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6</a:t>
            </a:fld>
            <a:endParaRPr lang="en-US"/>
          </a:p>
        </p:txBody>
      </p:sp>
    </p:spTree>
    <p:extLst>
      <p:ext uri="{BB962C8B-B14F-4D97-AF65-F5344CB8AC3E}">
        <p14:creationId xmlns:p14="http://schemas.microsoft.com/office/powerpoint/2010/main" val="1559845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43</a:t>
            </a:fld>
            <a:endParaRPr lang="en-US"/>
          </a:p>
        </p:txBody>
      </p:sp>
    </p:spTree>
    <p:extLst>
      <p:ext uri="{BB962C8B-B14F-4D97-AF65-F5344CB8AC3E}">
        <p14:creationId xmlns:p14="http://schemas.microsoft.com/office/powerpoint/2010/main" val="2454568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world wide web wasn’t exactly all new stuff, it just brought things together</a:t>
            </a:r>
          </a:p>
          <a:p>
            <a:endParaRPr lang="en-GB" baseline="0" dirty="0" smtClean="0"/>
          </a:p>
          <a:p>
            <a:r>
              <a:rPr lang="en-GB" dirty="0" smtClean="0"/>
              <a:t>Many of the methodologies being applied to LA are not particularly new – text analysis, sentiment analysis for example. Our</a:t>
            </a:r>
            <a:r>
              <a:rPr lang="en-GB" baseline="0" dirty="0" smtClean="0"/>
              <a:t> tools are just quicker and do a consistent job.</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44</a:t>
            </a:fld>
            <a:endParaRPr lang="en-US"/>
          </a:p>
        </p:txBody>
      </p:sp>
    </p:spTree>
    <p:extLst>
      <p:ext uri="{BB962C8B-B14F-4D97-AF65-F5344CB8AC3E}">
        <p14:creationId xmlns:p14="http://schemas.microsoft.com/office/powerpoint/2010/main" val="1603349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45</a:t>
            </a:fld>
            <a:endParaRPr lang="en-US"/>
          </a:p>
        </p:txBody>
      </p:sp>
    </p:spTree>
    <p:extLst>
      <p:ext uri="{BB962C8B-B14F-4D97-AF65-F5344CB8AC3E}">
        <p14:creationId xmlns:p14="http://schemas.microsoft.com/office/powerpoint/2010/main" val="1323253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47</a:t>
            </a:fld>
            <a:endParaRPr lang="en-US"/>
          </a:p>
        </p:txBody>
      </p:sp>
    </p:spTree>
    <p:extLst>
      <p:ext uri="{BB962C8B-B14F-4D97-AF65-F5344CB8AC3E}">
        <p14:creationId xmlns:p14="http://schemas.microsoft.com/office/powerpoint/2010/main" val="383712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Great work pulled some of this together from CETIS in 2012</a:t>
            </a:r>
          </a:p>
          <a:p>
            <a:endParaRPr lang="en-GB" baseline="0" dirty="0" smtClean="0"/>
          </a:p>
        </p:txBody>
      </p:sp>
      <p:sp>
        <p:nvSpPr>
          <p:cNvPr id="4" name="Slide Number Placeholder 3"/>
          <p:cNvSpPr>
            <a:spLocks noGrp="1"/>
          </p:cNvSpPr>
          <p:nvPr>
            <p:ph type="sldNum" sz="quarter" idx="10"/>
          </p:nvPr>
        </p:nvSpPr>
        <p:spPr/>
        <p:txBody>
          <a:bodyPr/>
          <a:lstStyle/>
          <a:p>
            <a:fld id="{C465F9B5-E156-DD4D-B032-12A267D93C50}" type="slidenum">
              <a:rPr lang="en-US" smtClean="0"/>
              <a:pPr/>
              <a:t>7</a:t>
            </a:fld>
            <a:endParaRPr lang="en-US"/>
          </a:p>
        </p:txBody>
      </p:sp>
    </p:spTree>
    <p:extLst>
      <p:ext uri="{BB962C8B-B14F-4D97-AF65-F5344CB8AC3E}">
        <p14:creationId xmlns:p14="http://schemas.microsoft.com/office/powerpoint/2010/main" val="252160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8</a:t>
            </a:fld>
            <a:endParaRPr lang="en-US"/>
          </a:p>
        </p:txBody>
      </p:sp>
    </p:spTree>
    <p:extLst>
      <p:ext uri="{BB962C8B-B14F-4D97-AF65-F5344CB8AC3E}">
        <p14:creationId xmlns:p14="http://schemas.microsoft.com/office/powerpoint/2010/main" val="150111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Variety – not just structured data, text, image audio … qualitative </a:t>
            </a:r>
          </a:p>
          <a:p>
            <a:r>
              <a:rPr lang="en-GB" dirty="0" smtClean="0"/>
              <a:t>Value – turning it into value</a:t>
            </a:r>
          </a:p>
          <a:p>
            <a:endParaRPr lang="en-GB" dirty="0" smtClean="0"/>
          </a:p>
          <a:p>
            <a:r>
              <a:rPr lang="en-GB" dirty="0" smtClean="0"/>
              <a:t>No source</a:t>
            </a:r>
            <a:r>
              <a:rPr lang="en-GB" baseline="0" dirty="0" smtClean="0"/>
              <a:t> it seems everywhere and I can’t pin it down</a:t>
            </a:r>
          </a:p>
          <a:p>
            <a:endParaRPr lang="en-GB" baseline="0" dirty="0" smtClean="0"/>
          </a:p>
          <a:p>
            <a:endParaRPr lang="en-GB" baseline="0" dirty="0" smtClean="0"/>
          </a:p>
          <a:p>
            <a:r>
              <a:rPr lang="en-GB" baseline="0" dirty="0" smtClean="0"/>
              <a:t>Data from 2014</a:t>
            </a:r>
          </a:p>
          <a:p>
            <a:endParaRPr lang="en-GB" baseline="0" dirty="0" smtClean="0"/>
          </a:p>
          <a:p>
            <a:r>
              <a:rPr lang="en-GB" baseline="0" dirty="0" smtClean="0"/>
              <a:t>Volume</a:t>
            </a:r>
          </a:p>
          <a:p>
            <a:r>
              <a:rPr lang="en-GB" baseline="0" dirty="0" smtClean="0"/>
              <a:t>100 terabytes per day in Facebook</a:t>
            </a:r>
          </a:p>
          <a:p>
            <a:r>
              <a:rPr lang="en-GB" baseline="0" dirty="0" smtClean="0"/>
              <a:t>4 to from a self driving car</a:t>
            </a:r>
          </a:p>
          <a:p>
            <a:endParaRPr lang="en-GB" baseline="0" dirty="0" smtClean="0"/>
          </a:p>
          <a:p>
            <a:r>
              <a:rPr lang="en-GB" baseline="0" dirty="0" smtClean="0"/>
              <a:t>Velocity</a:t>
            </a:r>
          </a:p>
          <a:p>
            <a:r>
              <a:rPr lang="en-GB" baseline="0" dirty="0" smtClean="0"/>
              <a:t>300 000 tweets every minute</a:t>
            </a:r>
          </a:p>
          <a:p>
            <a:endParaRPr lang="en-GB" baseline="0" dirty="0" smtClean="0"/>
          </a:p>
          <a:p>
            <a:r>
              <a:rPr lang="en-GB" baseline="0" dirty="0" smtClean="0"/>
              <a:t>Variety – where is data coming from, text, image, voice …</a:t>
            </a:r>
          </a:p>
          <a:p>
            <a:endParaRPr lang="en-GB" baseline="0" dirty="0" smtClean="0"/>
          </a:p>
          <a:p>
            <a:r>
              <a:rPr lang="en-GB" baseline="0" dirty="0" smtClean="0"/>
              <a:t>Variability</a:t>
            </a:r>
          </a:p>
          <a:p>
            <a:r>
              <a:rPr lang="en-GB" baseline="0" dirty="0" smtClean="0"/>
              <a:t>Try the word ‘sick’ as an example. Making meaning is hard.</a:t>
            </a:r>
          </a:p>
          <a:p>
            <a:endParaRPr lang="en-GB"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smtClean="0"/>
              <a:t>Veracity – accuracy of the data</a:t>
            </a:r>
          </a:p>
          <a:p>
            <a:endParaRPr lang="en-GB" baseline="0" dirty="0" smtClean="0"/>
          </a:p>
          <a:p>
            <a:endParaRPr lang="en-GB" baseline="0" dirty="0" smtClean="0"/>
          </a:p>
          <a:p>
            <a:r>
              <a:rPr lang="en-GB" b="1" baseline="0" dirty="0" smtClean="0"/>
              <a:t>And of course tools have emerged</a:t>
            </a:r>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9</a:t>
            </a:fld>
            <a:endParaRPr lang="en-US"/>
          </a:p>
        </p:txBody>
      </p:sp>
    </p:spTree>
    <p:extLst>
      <p:ext uri="{BB962C8B-B14F-4D97-AF65-F5344CB8AC3E}">
        <p14:creationId xmlns:p14="http://schemas.microsoft.com/office/powerpoint/2010/main" val="268874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is nice in that it talks about learners and the</a:t>
            </a:r>
            <a:r>
              <a:rPr lang="en-GB" baseline="0" dirty="0" smtClean="0"/>
              <a:t> learning environment and optimising these. Learners and their contexts.</a:t>
            </a:r>
          </a:p>
          <a:p>
            <a:endParaRPr lang="en-GB" baseline="0" dirty="0" smtClean="0"/>
          </a:p>
          <a:p>
            <a:r>
              <a:rPr lang="en-GB" baseline="0" dirty="0" smtClean="0"/>
              <a:t>The second for me crystallises that idea of actionable insights. We are looking for things to do. We have defined problems (questions) that we want to understand.</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10</a:t>
            </a:fld>
            <a:endParaRPr lang="en-US"/>
          </a:p>
        </p:txBody>
      </p:sp>
    </p:spTree>
    <p:extLst>
      <p:ext uri="{BB962C8B-B14F-4D97-AF65-F5344CB8AC3E}">
        <p14:creationId xmlns:p14="http://schemas.microsoft.com/office/powerpoint/2010/main" val="414532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Should learning analytics tools prompt instructors when learning outcomes are not being met?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SNAPP tool integrates with an LMS forum to show teachers visualisations of how learners are interacting. In one evaluation of its use, the system was reported to be being largely used as a reflective tool, especially effective for analysing courses once they were completed. However, teachers were not using it to examine activity while the course was underway. This would have enabled immediate adaptation of the learning design if it was not functioning as expected.</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Lockyer and Dawson </a:t>
            </a:r>
            <a:r>
              <a:rPr lang="en-GB" sz="1200" kern="1200" dirty="0" smtClean="0">
                <a:solidFill>
                  <a:schemeClr val="tx1"/>
                </a:solidFill>
                <a:effectLst/>
                <a:latin typeface="+mn-lt"/>
                <a:ea typeface="+mn-ea"/>
                <a:cs typeface="+mn-cs"/>
              </a:rPr>
              <a:t>suggest that </a:t>
            </a:r>
            <a:r>
              <a:rPr lang="en-GB" sz="1200" b="1" kern="1200" dirty="0" smtClean="0">
                <a:solidFill>
                  <a:schemeClr val="tx1"/>
                </a:solidFill>
                <a:effectLst/>
                <a:latin typeface="+mn-lt"/>
                <a:ea typeface="+mn-ea"/>
                <a:cs typeface="+mn-cs"/>
              </a:rPr>
              <a:t>additional functionality </a:t>
            </a:r>
            <a:r>
              <a:rPr lang="en-GB" sz="1200" kern="1200" dirty="0" smtClean="0">
                <a:solidFill>
                  <a:schemeClr val="tx1"/>
                </a:solidFill>
                <a:effectLst/>
                <a:latin typeface="+mn-lt"/>
                <a:ea typeface="+mn-ea"/>
                <a:cs typeface="+mn-cs"/>
              </a:rPr>
              <a:t>may be required to </a:t>
            </a:r>
            <a:r>
              <a:rPr lang="en-GB" sz="1200" b="1" kern="1200" dirty="0" smtClean="0">
                <a:solidFill>
                  <a:schemeClr val="tx1"/>
                </a:solidFill>
                <a:effectLst/>
                <a:latin typeface="+mn-lt"/>
                <a:ea typeface="+mn-ea"/>
                <a:cs typeface="+mn-cs"/>
              </a:rPr>
              <a:t>prompt instructors </a:t>
            </a:r>
            <a:r>
              <a:rPr lang="en-GB" sz="1200" kern="1200" dirty="0" smtClean="0">
                <a:solidFill>
                  <a:schemeClr val="tx1"/>
                </a:solidFill>
                <a:effectLst/>
                <a:latin typeface="+mn-lt"/>
                <a:ea typeface="+mn-ea"/>
                <a:cs typeface="+mn-cs"/>
              </a:rPr>
              <a:t>when the learning outcomes are not being met. For example, the development of a learning community may be an integral part of the learning design, but if students are not interacting as planned, the teacher needs to know that they should check the visualisations and take action to address the problem.</a:t>
            </a:r>
            <a:r>
              <a:rPr lang="en-GB" dirty="0" smtClean="0">
                <a:effectLst/>
              </a:rPr>
              <a:t> </a:t>
            </a:r>
            <a:r>
              <a:rPr lang="en-GB" sz="1200" kern="1200" dirty="0" smtClean="0">
                <a:solidFill>
                  <a:schemeClr val="tx1"/>
                </a:solidFill>
                <a:effectLst/>
                <a:latin typeface="+mn-lt"/>
                <a:ea typeface="+mn-ea"/>
                <a:cs typeface="+mn-cs"/>
              </a:rPr>
              <a:t>Lockyer &amp; Dawson, Learning Designs and Learning Analytics, p. 155.</a:t>
            </a:r>
          </a:p>
          <a:p>
            <a:endParaRPr lang="en-GB" dirty="0" smtClean="0"/>
          </a:p>
          <a:p>
            <a:endParaRPr lang="en-GB" dirty="0" smtClean="0"/>
          </a:p>
          <a:p>
            <a:r>
              <a:rPr lang="en-GB" dirty="0" smtClean="0"/>
              <a:t>I very much like descriptive analytics,</a:t>
            </a:r>
            <a:r>
              <a:rPr lang="en-GB" baseline="0" dirty="0" smtClean="0"/>
              <a:t> not prescriptive. Focus on students and their contexts – not at this stage particularly excited about prediction</a:t>
            </a:r>
            <a:endParaRPr lang="en-GB" dirty="0"/>
          </a:p>
        </p:txBody>
      </p:sp>
      <p:sp>
        <p:nvSpPr>
          <p:cNvPr id="4" name="Slide Number Placeholder 3"/>
          <p:cNvSpPr>
            <a:spLocks noGrp="1"/>
          </p:cNvSpPr>
          <p:nvPr>
            <p:ph type="sldNum" sz="quarter" idx="10"/>
          </p:nvPr>
        </p:nvSpPr>
        <p:spPr/>
        <p:txBody>
          <a:bodyPr/>
          <a:lstStyle/>
          <a:p>
            <a:fld id="{C465F9B5-E156-DD4D-B032-12A267D93C50}" type="slidenum">
              <a:rPr lang="en-US" smtClean="0"/>
              <a:pPr/>
              <a:t>11</a:t>
            </a:fld>
            <a:endParaRPr lang="en-US"/>
          </a:p>
        </p:txBody>
      </p:sp>
    </p:spTree>
    <p:extLst>
      <p:ext uri="{BB962C8B-B14F-4D97-AF65-F5344CB8AC3E}">
        <p14:creationId xmlns:p14="http://schemas.microsoft.com/office/powerpoint/2010/main" val="47067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r>
              <a:rPr lang="en-GB" dirty="0" smtClean="0"/>
              <a:t>ALT-C 2012 Lee &amp; </a:t>
            </a:r>
            <a:r>
              <a:rPr lang="en-GB" dirty="0" err="1" smtClean="0"/>
              <a:t>Scoble</a:t>
            </a:r>
            <a:r>
              <a:rPr lang="en-GB" dirty="0" smtClean="0"/>
              <a:t> looked at a </a:t>
            </a:r>
            <a:r>
              <a:rPr lang="en-GB" dirty="0" err="1" smtClean="0"/>
              <a:t>PGCert</a:t>
            </a:r>
            <a:r>
              <a:rPr lang="en-GB" baseline="0" dirty="0" smtClean="0"/>
              <a:t> HE module. </a:t>
            </a:r>
          </a:p>
          <a:p>
            <a:r>
              <a:rPr lang="en-GB" baseline="0" dirty="0" smtClean="0"/>
              <a:t>The module required online use and they were interested in monitoring contribution to group work online</a:t>
            </a:r>
          </a:p>
          <a:p>
            <a:r>
              <a:rPr lang="en-GB" baseline="0" dirty="0" smtClean="0"/>
              <a:t>This did indeed present a </a:t>
            </a:r>
            <a:r>
              <a:rPr lang="en-GB" i="1" baseline="0" dirty="0" smtClean="0"/>
              <a:t>confrontation with a </a:t>
            </a:r>
            <a:r>
              <a:rPr lang="en-GB" b="1" i="1" baseline="0" dirty="0" smtClean="0"/>
              <a:t>hidden</a:t>
            </a:r>
            <a:r>
              <a:rPr lang="en-GB" i="1" baseline="0" dirty="0" smtClean="0"/>
              <a:t> reality </a:t>
            </a:r>
            <a:r>
              <a:rPr lang="en-GB" baseline="0" dirty="0" smtClean="0"/>
              <a:t>of what we actually do know about student activity</a:t>
            </a:r>
          </a:p>
          <a:p>
            <a:endParaRPr lang="en-GB" dirty="0" smtClean="0"/>
          </a:p>
          <a:p>
            <a:r>
              <a:rPr lang="en-GB" dirty="0" smtClean="0"/>
              <a:t>ALT-C 2013 Bridgeman</a:t>
            </a:r>
            <a:r>
              <a:rPr lang="en-GB" baseline="0" dirty="0" smtClean="0"/>
              <a:t>, Gardiner &amp; Lynch </a:t>
            </a:r>
            <a:r>
              <a:rPr lang="en-GB" b="1" baseline="0" dirty="0" smtClean="0"/>
              <a:t>Analytics at the sharp end</a:t>
            </a:r>
            <a:r>
              <a:rPr lang="en-GB" baseline="0" dirty="0" smtClean="0"/>
              <a:t>. Using excel to analyse and present simple correlation between expected activity and actual activity</a:t>
            </a:r>
          </a:p>
          <a:p>
            <a:r>
              <a:rPr lang="en-GB" baseline="0" dirty="0" smtClean="0"/>
              <a:t>Started with simple </a:t>
            </a:r>
            <a:r>
              <a:rPr lang="en-GB" baseline="0" dirty="0" err="1" smtClean="0"/>
              <a:t>stas</a:t>
            </a:r>
            <a:r>
              <a:rPr lang="en-GB" baseline="0" dirty="0" smtClean="0"/>
              <a:t> visualisation in Sakai – why had these students accessed a resource after the course finished?</a:t>
            </a:r>
          </a:p>
          <a:p>
            <a:endParaRPr lang="en-GB" baseline="0" dirty="0" smtClean="0"/>
          </a:p>
          <a:p>
            <a:r>
              <a:rPr lang="en-GB" baseline="0" dirty="0" smtClean="0"/>
              <a:t>Small data – it fit in Excel</a:t>
            </a:r>
          </a:p>
          <a:p>
            <a:r>
              <a:rPr lang="en-GB" dirty="0" smtClean="0"/>
              <a:t>Since then working on live (overnight link to VLE activity</a:t>
            </a:r>
            <a:r>
              <a:rPr lang="en-GB" baseline="0" dirty="0" smtClean="0"/>
              <a:t> log)</a:t>
            </a:r>
          </a:p>
          <a:p>
            <a:r>
              <a:rPr lang="en-GB" baseline="0" dirty="0" smtClean="0"/>
              <a:t>Moved from 43 trackable events in the inbuilt statistics to 145 events in the system log.</a:t>
            </a:r>
          </a:p>
          <a:p>
            <a:r>
              <a:rPr lang="en-GB" baseline="0" dirty="0" smtClean="0"/>
              <a:t>Started using Tableau (prototyping) and R </a:t>
            </a:r>
          </a:p>
          <a:p>
            <a:endParaRPr lang="en-GB" baseline="0" dirty="0" smtClean="0"/>
          </a:p>
        </p:txBody>
      </p:sp>
      <p:sp>
        <p:nvSpPr>
          <p:cNvPr id="4" name="Slide Number Placeholder 3"/>
          <p:cNvSpPr>
            <a:spLocks noGrp="1"/>
          </p:cNvSpPr>
          <p:nvPr>
            <p:ph type="sldNum" sz="quarter" idx="10"/>
          </p:nvPr>
        </p:nvSpPr>
        <p:spPr/>
        <p:txBody>
          <a:bodyPr/>
          <a:lstStyle/>
          <a:p>
            <a:fld id="{C465F9B5-E156-DD4D-B032-12A267D93C50}" type="slidenum">
              <a:rPr lang="en-US" smtClean="0"/>
              <a:pPr/>
              <a:t>13</a:t>
            </a:fld>
            <a:endParaRPr lang="en-US"/>
          </a:p>
        </p:txBody>
      </p:sp>
    </p:spTree>
    <p:extLst>
      <p:ext uri="{BB962C8B-B14F-4D97-AF65-F5344CB8AC3E}">
        <p14:creationId xmlns:p14="http://schemas.microsoft.com/office/powerpoint/2010/main" val="106190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ian.dolphin@apereo.org?subject=" TargetMode="External"/><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bwMode="hidden">
          <a:xfrm flipV="1">
            <a:off x="836617" y="152396"/>
            <a:ext cx="8154984" cy="6550027"/>
          </a:xfrm>
          <a:prstGeom prst="rect">
            <a:avLst/>
          </a:prstGeom>
          <a:solidFill>
            <a:srgbClr val="AE2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rot="16200000">
            <a:off x="-2780505" y="3085307"/>
            <a:ext cx="6550027" cy="6842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295400" y="1935778"/>
            <a:ext cx="7112000" cy="1445854"/>
          </a:xfrm>
        </p:spPr>
        <p:txBody>
          <a:bodyPr lIns="0" tIns="0" bIns="0" anchor="t" anchorCtr="0"/>
          <a:lstStyle>
            <a:lvl1pPr algn="l">
              <a:lnSpc>
                <a:spcPts val="5400"/>
              </a:lnSpc>
              <a:defRPr sz="4800" b="0">
                <a:solidFill>
                  <a:srgbClr val="FFFFFF"/>
                </a:solidFill>
                <a:latin typeface="Georgia"/>
                <a:cs typeface="Georgia"/>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1295400" y="5638800"/>
            <a:ext cx="7112000" cy="685800"/>
          </a:xfrm>
        </p:spPr>
        <p:txBody>
          <a:bodyPr lIns="0" tIns="0" bIns="0" anchor="b" anchorCtr="0">
            <a:noAutofit/>
          </a:bodyPr>
          <a:lstStyle>
            <a:lvl1pPr marL="0" indent="0" algn="l">
              <a:lnSpc>
                <a:spcPts val="2200"/>
              </a:lnSpc>
              <a:spcBef>
                <a:spcPts val="0"/>
              </a:spcBef>
              <a:buNone/>
              <a:defRPr sz="1800" b="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UoH_logo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758643" y="1063446"/>
            <a:ext cx="2506304" cy="68421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600135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Shape 74"/>
          <p:cNvSpPr>
            <a:spLocks noGrp="1"/>
          </p:cNvSpPr>
          <p:nvPr>
            <p:ph type="pic" sz="half" idx="13"/>
          </p:nvPr>
        </p:nvSpPr>
        <p:spPr>
          <a:xfrm>
            <a:off x="4723805" y="1830586"/>
            <a:ext cx="3750469" cy="4420195"/>
          </a:xfrm>
          <a:prstGeom prst="rect">
            <a:avLst/>
          </a:prstGeom>
        </p:spPr>
        <p:txBody>
          <a:bodyPr lIns="91439" tIns="45719" rIns="91439" bIns="45719" anchor="t">
            <a:noAutofit/>
          </a:bodyPr>
          <a:lstStyle/>
          <a:p>
            <a:endParaRPr/>
          </a:p>
        </p:txBody>
      </p:sp>
      <p:sp>
        <p:nvSpPr>
          <p:cNvPr id="75" name="Shape 75"/>
          <p:cNvSpPr>
            <a:spLocks noGrp="1"/>
          </p:cNvSpPr>
          <p:nvPr>
            <p:ph type="title"/>
          </p:nvPr>
        </p:nvSpPr>
        <p:spPr>
          <a:prstGeom prst="rect">
            <a:avLst/>
          </a:prstGeom>
        </p:spPr>
        <p:txBody>
          <a:bodyPr/>
          <a:lstStyle>
            <a:lvl1pPr>
              <a:defRPr sz="5625"/>
            </a:lvl1pPr>
          </a:lstStyle>
          <a:p>
            <a:r>
              <a:t>Title Text</a:t>
            </a:r>
          </a:p>
        </p:txBody>
      </p:sp>
      <p:sp>
        <p:nvSpPr>
          <p:cNvPr id="76" name="Shape 76"/>
          <p:cNvSpPr>
            <a:spLocks noGrp="1"/>
          </p:cNvSpPr>
          <p:nvPr>
            <p:ph type="body" sz="half" idx="1"/>
          </p:nvPr>
        </p:nvSpPr>
        <p:spPr>
          <a:xfrm>
            <a:off x="669726" y="1830586"/>
            <a:ext cx="3750469" cy="4420195"/>
          </a:xfrm>
          <a:prstGeom prst="rect">
            <a:avLst/>
          </a:prstGeom>
        </p:spPr>
        <p:txBody>
          <a:bodyPr/>
          <a:lstStyle>
            <a:lvl1pPr marL="241093" indent="-241093">
              <a:spcBef>
                <a:spcPts val="2250"/>
              </a:spcBef>
              <a:buSzPct val="75000"/>
              <a:buChar char="•"/>
              <a:defRPr sz="1969"/>
            </a:lvl1pPr>
            <a:lvl2pPr marL="482186" indent="-241093">
              <a:spcBef>
                <a:spcPts val="2250"/>
              </a:spcBef>
              <a:buSzPct val="75000"/>
              <a:buChar char="•"/>
              <a:defRPr sz="1969"/>
            </a:lvl2pPr>
            <a:lvl3pPr marL="723279" indent="-241093">
              <a:spcBef>
                <a:spcPts val="2250"/>
              </a:spcBef>
              <a:buSzPct val="75000"/>
              <a:buChar char="•"/>
              <a:defRPr sz="1969"/>
            </a:lvl3pPr>
            <a:lvl4pPr marL="964372" indent="-241093">
              <a:spcBef>
                <a:spcPts val="2250"/>
              </a:spcBef>
              <a:buSzPct val="75000"/>
              <a:buChar char="•"/>
              <a:defRPr sz="1969"/>
            </a:lvl4pPr>
            <a:lvl5pPr marL="1205465" indent="-241093">
              <a:spcBef>
                <a:spcPts val="2250"/>
              </a:spcBef>
              <a:buSzPct val="75000"/>
              <a:buChar char="•"/>
              <a:defRPr sz="1969"/>
            </a:lvl5pPr>
          </a:lstStyle>
          <a:p>
            <a:r>
              <a:t>Body Level One</a:t>
            </a:r>
          </a:p>
          <a:p>
            <a:pPr lvl="1"/>
            <a:r>
              <a:t>Body Level Two</a:t>
            </a:r>
          </a:p>
          <a:p>
            <a:pPr lvl="2"/>
            <a:r>
              <a:t>Body Level Three</a:t>
            </a:r>
          </a:p>
          <a:p>
            <a:pPr lvl="3"/>
            <a:r>
              <a:t>Body Level Four</a:t>
            </a:r>
          </a:p>
          <a:p>
            <a:pPr lvl="4"/>
            <a:r>
              <a:t>Body Level Five</a:t>
            </a:r>
          </a:p>
        </p:txBody>
      </p:sp>
      <p:sp>
        <p:nvSpPr>
          <p:cNvPr id="77" name="Shape 77"/>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286411069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Shape 84"/>
          <p:cNvSpPr>
            <a:spLocks noGrp="1"/>
          </p:cNvSpPr>
          <p:nvPr>
            <p:ph type="body" idx="1"/>
          </p:nvPr>
        </p:nvSpPr>
        <p:spPr>
          <a:xfrm>
            <a:off x="669727" y="892969"/>
            <a:ext cx="7804547" cy="5072063"/>
          </a:xfrm>
          <a:prstGeom prst="rect">
            <a:avLst/>
          </a:prstGeom>
        </p:spPr>
        <p:txBody>
          <a:bodyPr/>
          <a:lstStyle>
            <a:lvl1pPr marL="312528" indent="-312528">
              <a:buSzPct val="75000"/>
              <a:buChar char="•"/>
              <a:defRPr sz="2531"/>
            </a:lvl1pPr>
            <a:lvl2pPr marL="625056" indent="-312528">
              <a:buSzPct val="75000"/>
              <a:buChar char="•"/>
            </a:lvl2pPr>
            <a:lvl3pPr marL="937584" indent="-312528">
              <a:buSzPct val="75000"/>
              <a:buChar char="•"/>
            </a:lvl3pPr>
            <a:lvl4pPr marL="1250112" indent="-312528">
              <a:buSzPct val="75000"/>
              <a:buChar char="•"/>
            </a:lvl4pPr>
            <a:lvl5pPr marL="1562640" indent="-312528">
              <a:buSzPct val="75000"/>
              <a:buChar char="•"/>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8191171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Shape 92"/>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93" name="Shape 93"/>
          <p:cNvSpPr>
            <a:spLocks noGrp="1"/>
          </p:cNvSpPr>
          <p:nvPr>
            <p:ph type="pic" sz="quarter" idx="14"/>
          </p:nvPr>
        </p:nvSpPr>
        <p:spPr>
          <a:xfrm>
            <a:off x="4728177" y="625078"/>
            <a:ext cx="3750469" cy="2652117"/>
          </a:xfrm>
          <a:prstGeom prst="rect">
            <a:avLst/>
          </a:prstGeom>
        </p:spPr>
        <p:txBody>
          <a:bodyPr lIns="91439" tIns="45719" rIns="91439" bIns="45719" anchor="t">
            <a:noAutofit/>
          </a:bodyPr>
          <a:lstStyle/>
          <a:p>
            <a:endParaRPr/>
          </a:p>
        </p:txBody>
      </p:sp>
      <p:sp>
        <p:nvSpPr>
          <p:cNvPr id="94" name="Shape 94"/>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95" name="Shape 95"/>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300920799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892969" y="4473774"/>
            <a:ext cx="7358063" cy="362215"/>
          </a:xfrm>
          <a:prstGeom prst="rect">
            <a:avLst/>
          </a:prstGeom>
        </p:spPr>
        <p:txBody>
          <a:bodyPr anchor="t">
            <a:spAutoFit/>
          </a:bodyPr>
          <a:lstStyle>
            <a:lvl1pPr>
              <a:spcBef>
                <a:spcPts val="0"/>
              </a:spcBef>
              <a:defRPr sz="1687"/>
            </a:lvl1pPr>
          </a:lstStyle>
          <a:p>
            <a:r>
              <a:t>–Johnny Appleseed</a:t>
            </a:r>
          </a:p>
        </p:txBody>
      </p:sp>
      <p:sp>
        <p:nvSpPr>
          <p:cNvPr id="103" name="Shape 103"/>
          <p:cNvSpPr>
            <a:spLocks noGrp="1"/>
          </p:cNvSpPr>
          <p:nvPr>
            <p:ph type="body" sz="quarter" idx="14"/>
          </p:nvPr>
        </p:nvSpPr>
        <p:spPr>
          <a:xfrm>
            <a:off x="892969" y="2984579"/>
            <a:ext cx="7358063" cy="513795"/>
          </a:xfrm>
          <a:prstGeom prst="rect">
            <a:avLst/>
          </a:prstGeom>
        </p:spPr>
        <p:txBody>
          <a:bodyPr>
            <a:spAutoFit/>
          </a:bodyPr>
          <a:lstStyle>
            <a:lvl1pPr>
              <a:spcBef>
                <a:spcPts val="0"/>
              </a:spcBef>
            </a:lvl1pPr>
          </a:lstStyle>
          <a:p>
            <a:r>
              <a:t>“Type a quote here.” </a:t>
            </a:r>
          </a:p>
        </p:txBody>
      </p:sp>
      <p:sp>
        <p:nvSpPr>
          <p:cNvPr id="104" name="Shape 104"/>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58349014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Shape 111"/>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12" name="Shape 112"/>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35287738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9" name="Shape 119"/>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379434110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copy">
    <p:bg>
      <p:bgPr>
        <a:solidFill>
          <a:srgbClr val="000000"/>
        </a:solidFill>
        <a:effectLst/>
      </p:bgPr>
    </p:bg>
    <p:spTree>
      <p:nvGrpSpPr>
        <p:cNvPr id="1" name=""/>
        <p:cNvGrpSpPr/>
        <p:nvPr/>
      </p:nvGrpSpPr>
      <p:grpSpPr>
        <a:xfrm>
          <a:off x="0" y="0"/>
          <a:ext cx="0" cy="0"/>
          <a:chOff x="0" y="0"/>
          <a:chExt cx="0" cy="0"/>
        </a:xfrm>
      </p:grpSpPr>
      <p:sp>
        <p:nvSpPr>
          <p:cNvPr id="126" name="Shape 126"/>
          <p:cNvSpPr>
            <a:spLocks noGrp="1"/>
          </p:cNvSpPr>
          <p:nvPr>
            <p:ph type="title"/>
          </p:nvPr>
        </p:nvSpPr>
        <p:spPr>
          <a:xfrm>
            <a:off x="669727" y="178594"/>
            <a:ext cx="7804547" cy="1518047"/>
          </a:xfrm>
          <a:prstGeom prst="rect">
            <a:avLst/>
          </a:prstGeom>
        </p:spPr>
        <p:txBody>
          <a:bodyPr/>
          <a:lstStyle>
            <a:lvl1pPr>
              <a:defRPr>
                <a:solidFill>
                  <a:srgbClr val="87D0FF"/>
                </a:solidFill>
                <a:latin typeface="Myriad Pro Semibold"/>
                <a:ea typeface="Myriad Pro Semibold"/>
                <a:cs typeface="Myriad Pro Semibold"/>
                <a:sym typeface="Myriad Pro Semibold"/>
              </a:defRPr>
            </a:lvl1pPr>
          </a:lstStyle>
          <a:p>
            <a:r>
              <a:t>Title Text</a:t>
            </a:r>
          </a:p>
        </p:txBody>
      </p:sp>
      <p:sp>
        <p:nvSpPr>
          <p:cNvPr id="127" name="Shape 127"/>
          <p:cNvSpPr>
            <a:spLocks noGrp="1"/>
          </p:cNvSpPr>
          <p:nvPr>
            <p:ph type="body" idx="1"/>
          </p:nvPr>
        </p:nvSpPr>
        <p:spPr>
          <a:xfrm>
            <a:off x="669727" y="1826121"/>
            <a:ext cx="7804547" cy="4420195"/>
          </a:xfrm>
          <a:prstGeom prst="rect">
            <a:avLst/>
          </a:prstGeom>
        </p:spPr>
        <p:txBody>
          <a:bodyPr/>
          <a:lstStyle>
            <a:lvl1pPr marL="312528" indent="-312528">
              <a:buSzPct val="75000"/>
              <a:buChar char="•"/>
              <a:defRPr>
                <a:solidFill>
                  <a:srgbClr val="FFFFFF"/>
                </a:solidFill>
                <a:latin typeface="Myriad Pro Semibold"/>
                <a:ea typeface="Myriad Pro Semibold"/>
                <a:cs typeface="Myriad Pro Semibold"/>
                <a:sym typeface="Myriad Pro Semibold"/>
              </a:defRPr>
            </a:lvl1pPr>
            <a:lvl2pPr marL="625056" indent="-312528">
              <a:buSzPct val="75000"/>
              <a:buChar char="•"/>
              <a:defRPr sz="2672">
                <a:solidFill>
                  <a:srgbClr val="FFFFFF"/>
                </a:solidFill>
                <a:latin typeface="Myriad Pro Semibold"/>
                <a:ea typeface="Myriad Pro Semibold"/>
                <a:cs typeface="Myriad Pro Semibold"/>
                <a:sym typeface="Myriad Pro Semibold"/>
              </a:defRPr>
            </a:lvl2pPr>
            <a:lvl3pPr marL="937584" indent="-312528">
              <a:buSzPct val="75000"/>
              <a:buChar char="•"/>
              <a:defRPr sz="2672">
                <a:solidFill>
                  <a:srgbClr val="FFFFFF"/>
                </a:solidFill>
                <a:latin typeface="Myriad Pro Semibold"/>
                <a:ea typeface="Myriad Pro Semibold"/>
                <a:cs typeface="Myriad Pro Semibold"/>
                <a:sym typeface="Myriad Pro Semibold"/>
              </a:defRPr>
            </a:lvl3pPr>
            <a:lvl4pPr marL="1250112" indent="-312528">
              <a:buSzPct val="75000"/>
              <a:buChar char="•"/>
              <a:defRPr sz="2672">
                <a:solidFill>
                  <a:srgbClr val="FFFFFF"/>
                </a:solidFill>
                <a:latin typeface="Myriad Pro Semibold"/>
                <a:ea typeface="Myriad Pro Semibold"/>
                <a:cs typeface="Myriad Pro Semibold"/>
                <a:sym typeface="Myriad Pro Semibold"/>
              </a:defRPr>
            </a:lvl4pPr>
            <a:lvl5pPr marL="1562640" indent="-312528">
              <a:buSzPct val="75000"/>
              <a:buChar char="•"/>
              <a:defRPr sz="2672">
                <a:solidFill>
                  <a:srgbClr val="FFFFFF"/>
                </a:solidFill>
                <a:latin typeface="Myriad Pro Semibold"/>
                <a:ea typeface="Myriad Pro Semibold"/>
                <a:cs typeface="Myriad Pro Semibold"/>
                <a:sym typeface="Myriad Pro Semibold"/>
              </a:defRPr>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4437983" y="6509742"/>
            <a:ext cx="301365" cy="297389"/>
          </a:xfrm>
          <a:prstGeom prst="rect">
            <a:avLst/>
          </a:prstGeom>
        </p:spPr>
        <p:txBody>
          <a:bodyPr/>
          <a:lstStyle>
            <a:lvl1pPr>
              <a:defRPr sz="1266">
                <a:solidFill>
                  <a:srgbClr val="FFFFFF"/>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48466467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Title &amp; Bullets">
    <p:bg>
      <p:bgPr>
        <a:solidFill>
          <a:srgbClr val="000000"/>
        </a:solidFill>
        <a:effectLst/>
      </p:bgPr>
    </p:bg>
    <p:spTree>
      <p:nvGrpSpPr>
        <p:cNvPr id="1" name=""/>
        <p:cNvGrpSpPr/>
        <p:nvPr/>
      </p:nvGrpSpPr>
      <p:grpSpPr>
        <a:xfrm>
          <a:off x="0" y="0"/>
          <a:ext cx="0" cy="0"/>
          <a:chOff x="0" y="0"/>
          <a:chExt cx="0" cy="0"/>
        </a:xfrm>
      </p:grpSpPr>
      <p:sp>
        <p:nvSpPr>
          <p:cNvPr id="135" name="Shape 135"/>
          <p:cNvSpPr>
            <a:spLocks noGrp="1"/>
          </p:cNvSpPr>
          <p:nvPr>
            <p:ph type="title"/>
          </p:nvPr>
        </p:nvSpPr>
        <p:spPr>
          <a:xfrm>
            <a:off x="669727" y="178594"/>
            <a:ext cx="7804547" cy="1518047"/>
          </a:xfrm>
          <a:prstGeom prst="rect">
            <a:avLst/>
          </a:prstGeom>
        </p:spPr>
        <p:txBody>
          <a:bodyPr/>
          <a:lstStyle>
            <a:lvl1pPr algn="ctr">
              <a:defRPr sz="5625">
                <a:solidFill>
                  <a:srgbClr val="FFFFFF"/>
                </a:solidFill>
                <a:latin typeface="Windsor BT"/>
                <a:ea typeface="Windsor BT"/>
                <a:cs typeface="Windsor BT"/>
                <a:sym typeface="Windsor BT"/>
              </a:defRPr>
            </a:lvl1pPr>
          </a:lstStyle>
          <a:p>
            <a:r>
              <a:t>Title Text</a:t>
            </a:r>
          </a:p>
        </p:txBody>
      </p:sp>
      <p:sp>
        <p:nvSpPr>
          <p:cNvPr id="136" name="Shape 136"/>
          <p:cNvSpPr>
            <a:spLocks noGrp="1"/>
          </p:cNvSpPr>
          <p:nvPr>
            <p:ph type="body" idx="1"/>
          </p:nvPr>
        </p:nvSpPr>
        <p:spPr>
          <a:xfrm>
            <a:off x="669727" y="1821656"/>
            <a:ext cx="7804547" cy="4420195"/>
          </a:xfrm>
          <a:prstGeom prst="rect">
            <a:avLst/>
          </a:prstGeom>
        </p:spPr>
        <p:txBody>
          <a:bodyPr/>
          <a:lstStyle>
            <a:lvl1pPr marL="312528" indent="-312528">
              <a:buSzPct val="75000"/>
              <a:buChar char="•"/>
              <a:defRPr>
                <a:solidFill>
                  <a:srgbClr val="FFFFFF"/>
                </a:solidFill>
                <a:latin typeface="Windsor BT"/>
                <a:ea typeface="Windsor BT"/>
                <a:cs typeface="Windsor BT"/>
                <a:sym typeface="Windsor BT"/>
              </a:defRPr>
            </a:lvl1pPr>
            <a:lvl2pPr marL="625056" indent="-312528">
              <a:buSzPct val="75000"/>
              <a:buChar char="•"/>
              <a:defRPr sz="2672">
                <a:solidFill>
                  <a:srgbClr val="FFFFFF"/>
                </a:solidFill>
                <a:latin typeface="Windsor BT"/>
                <a:ea typeface="Windsor BT"/>
                <a:cs typeface="Windsor BT"/>
                <a:sym typeface="Windsor BT"/>
              </a:defRPr>
            </a:lvl2pPr>
            <a:lvl3pPr marL="937584" indent="-312528">
              <a:buSzPct val="75000"/>
              <a:buChar char="•"/>
              <a:defRPr sz="2672">
                <a:solidFill>
                  <a:srgbClr val="FFFFFF"/>
                </a:solidFill>
                <a:latin typeface="Windsor BT"/>
                <a:ea typeface="Windsor BT"/>
                <a:cs typeface="Windsor BT"/>
                <a:sym typeface="Windsor BT"/>
              </a:defRPr>
            </a:lvl3pPr>
            <a:lvl4pPr marL="1250112" indent="-312528">
              <a:buSzPct val="75000"/>
              <a:buChar char="•"/>
              <a:defRPr sz="2672">
                <a:solidFill>
                  <a:srgbClr val="FFFFFF"/>
                </a:solidFill>
                <a:latin typeface="Windsor BT"/>
                <a:ea typeface="Windsor BT"/>
                <a:cs typeface="Windsor BT"/>
                <a:sym typeface="Windsor BT"/>
              </a:defRPr>
            </a:lvl4pPr>
            <a:lvl5pPr marL="1562640" indent="-312528">
              <a:buSzPct val="75000"/>
              <a:buChar char="•"/>
              <a:defRPr sz="2672">
                <a:solidFill>
                  <a:srgbClr val="FFFFFF"/>
                </a:solidFill>
                <a:latin typeface="Windsor BT"/>
                <a:ea typeface="Windsor BT"/>
                <a:cs typeface="Windsor BT"/>
                <a:sym typeface="Windsor BT"/>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4437983" y="6509742"/>
            <a:ext cx="301365" cy="297389"/>
          </a:xfrm>
          <a:prstGeom prst="rect">
            <a:avLst/>
          </a:prstGeom>
        </p:spPr>
        <p:txBody>
          <a:bodyPr/>
          <a:lstStyle>
            <a:lvl1pPr>
              <a:defRPr sz="1266">
                <a:solidFill>
                  <a:srgbClr val="FFFFFF"/>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8038194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2" name="Shape 152"/>
          <p:cNvSpPr>
            <a:spLocks noGrp="1"/>
          </p:cNvSpPr>
          <p:nvPr>
            <p:ph type="title"/>
          </p:nvPr>
        </p:nvSpPr>
        <p:spPr>
          <a:xfrm>
            <a:off x="685800" y="1844675"/>
            <a:ext cx="7772401" cy="2041526"/>
          </a:xfrm>
          <a:prstGeom prst="rect">
            <a:avLst/>
          </a:prstGeom>
        </p:spPr>
        <p:txBody>
          <a:bodyPr lIns="65023" tIns="65023" rIns="65023" bIns="65023"/>
          <a:lstStyle>
            <a:lvl1pPr algn="ctr" defTabSz="914367">
              <a:defRPr sz="4359">
                <a:latin typeface="Calibri"/>
                <a:ea typeface="Calibri"/>
                <a:cs typeface="Calibri"/>
                <a:sym typeface="Calibri"/>
              </a:defRPr>
            </a:lvl1pPr>
          </a:lstStyle>
          <a:p>
            <a:r>
              <a:t>Title Text</a:t>
            </a:r>
          </a:p>
        </p:txBody>
      </p:sp>
      <p:sp>
        <p:nvSpPr>
          <p:cNvPr id="153" name="Shape 153"/>
          <p:cNvSpPr>
            <a:spLocks noGrp="1"/>
          </p:cNvSpPr>
          <p:nvPr>
            <p:ph type="body" sz="half" idx="1"/>
          </p:nvPr>
        </p:nvSpPr>
        <p:spPr>
          <a:xfrm>
            <a:off x="1371600" y="3886200"/>
            <a:ext cx="6400801" cy="2971801"/>
          </a:xfrm>
          <a:prstGeom prst="rect">
            <a:avLst/>
          </a:prstGeom>
        </p:spPr>
        <p:txBody>
          <a:bodyPr lIns="65023" tIns="65023" rIns="65023" bIns="65023" anchor="t"/>
          <a:lstStyle>
            <a:lvl1pPr algn="ctr" defTabSz="914367">
              <a:spcBef>
                <a:spcPts val="703"/>
              </a:spcBef>
              <a:defRPr sz="3094">
                <a:solidFill>
                  <a:srgbClr val="888888"/>
                </a:solidFill>
                <a:latin typeface="Calibri"/>
                <a:ea typeface="Calibri"/>
                <a:cs typeface="Calibri"/>
                <a:sym typeface="Calibri"/>
              </a:defRPr>
            </a:lvl1pPr>
            <a:lvl2pPr indent="321457" algn="ctr" defTabSz="914367">
              <a:spcBef>
                <a:spcPts val="703"/>
              </a:spcBef>
              <a:defRPr sz="3094">
                <a:solidFill>
                  <a:srgbClr val="888888"/>
                </a:solidFill>
                <a:latin typeface="Calibri"/>
                <a:ea typeface="Calibri"/>
                <a:cs typeface="Calibri"/>
                <a:sym typeface="Calibri"/>
              </a:defRPr>
            </a:lvl2pPr>
            <a:lvl3pPr indent="642915" algn="ctr" defTabSz="914367">
              <a:spcBef>
                <a:spcPts val="703"/>
              </a:spcBef>
              <a:defRPr sz="3094">
                <a:solidFill>
                  <a:srgbClr val="888888"/>
                </a:solidFill>
                <a:latin typeface="Calibri"/>
                <a:ea typeface="Calibri"/>
                <a:cs typeface="Calibri"/>
                <a:sym typeface="Calibri"/>
              </a:defRPr>
            </a:lvl3pPr>
            <a:lvl4pPr indent="964372" algn="ctr" defTabSz="914367">
              <a:spcBef>
                <a:spcPts val="703"/>
              </a:spcBef>
              <a:defRPr sz="3094">
                <a:solidFill>
                  <a:srgbClr val="888888"/>
                </a:solidFill>
                <a:latin typeface="Calibri"/>
                <a:ea typeface="Calibri"/>
                <a:cs typeface="Calibri"/>
                <a:sym typeface="Calibri"/>
              </a:defRPr>
            </a:lvl4pPr>
            <a:lvl5pPr indent="1285829" algn="ctr" defTabSz="914367">
              <a:spcBef>
                <a:spcPts val="703"/>
              </a:spcBef>
              <a:defRPr sz="3094">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xfrm>
            <a:off x="6553200" y="6386693"/>
            <a:ext cx="2133600" cy="304440"/>
          </a:xfrm>
          <a:prstGeom prst="rect">
            <a:avLst/>
          </a:prstGeom>
        </p:spPr>
        <p:txBody>
          <a:bodyPr wrap="square" lIns="65023" tIns="65023" rIns="65023" bIns="65023" anchor="ctr"/>
          <a:lstStyle>
            <a:lvl1pPr algn="r" defTabSz="914367">
              <a:defRPr sz="1125">
                <a:solidFill>
                  <a:srgbClr val="888888"/>
                </a:solidFill>
                <a:latin typeface="Calibri"/>
                <a:ea typeface="Calibri"/>
                <a:cs typeface="Calibri"/>
                <a:sym typeface="Calibri"/>
              </a:defRPr>
            </a:lvl1pPr>
          </a:lstStyle>
          <a:p>
            <a:fld id="{86CB4B4D-7CA3-9044-876B-883B54F8677D}" type="slidenum">
              <a:rPr/>
              <a:pPr/>
              <a:t>‹#›</a:t>
            </a:fld>
            <a:endParaRPr/>
          </a:p>
        </p:txBody>
      </p:sp>
    </p:spTree>
    <p:extLst>
      <p:ext uri="{BB962C8B-B14F-4D97-AF65-F5344CB8AC3E}">
        <p14:creationId xmlns:p14="http://schemas.microsoft.com/office/powerpoint/2010/main" val="37586615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p:cNvSpPr/>
          <p:nvPr userDrawn="1"/>
        </p:nvSpPr>
        <p:spPr bwMode="hidden">
          <a:xfrm flipV="1">
            <a:off x="152401" y="152399"/>
            <a:ext cx="8839199" cy="6550025"/>
          </a:xfrm>
          <a:prstGeom prst="rect">
            <a:avLst/>
          </a:prstGeom>
          <a:solidFill>
            <a:srgbClr val="1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bwMode="white">
          <a:xfrm>
            <a:off x="673100" y="1935163"/>
            <a:ext cx="7874000" cy="1698625"/>
          </a:xfrm>
        </p:spPr>
        <p:txBody>
          <a:bodyPr lIns="0" tIns="0" bIns="0" anchor="t" anchorCtr="0"/>
          <a:lstStyle>
            <a:lvl1pPr algn="l">
              <a:lnSpc>
                <a:spcPts val="5400"/>
              </a:lnSpc>
              <a:defRPr sz="4800" b="0">
                <a:solidFill>
                  <a:schemeClr val="bg1"/>
                </a:solidFill>
                <a:latin typeface="Georgia"/>
                <a:cs typeface="Georgia"/>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2_Title &amp; Bullets">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lvl1pPr algn="ctr">
              <a:defRPr sz="5625">
                <a:latin typeface="+mn-lt"/>
                <a:ea typeface="+mn-ea"/>
                <a:cs typeface="+mn-cs"/>
                <a:sym typeface="Helvetica Light"/>
              </a:defRPr>
            </a:lvl1pPr>
          </a:lstStyle>
          <a:p>
            <a:r>
              <a:t>Title Text</a:t>
            </a:r>
          </a:p>
        </p:txBody>
      </p:sp>
      <p:sp>
        <p:nvSpPr>
          <p:cNvPr id="162" name="Shape 162"/>
          <p:cNvSpPr>
            <a:spLocks noGrp="1"/>
          </p:cNvSpPr>
          <p:nvPr>
            <p:ph type="body" idx="1"/>
          </p:nvPr>
        </p:nvSpPr>
        <p:spPr>
          <a:prstGeom prst="rect">
            <a:avLst/>
          </a:prstGeom>
        </p:spPr>
        <p:txBody>
          <a:bodyPr/>
          <a:lstStyle>
            <a:lvl1pPr marL="312528" indent="-312528">
              <a:buSzPct val="75000"/>
              <a:buChar char="•"/>
              <a:defRPr sz="2531">
                <a:latin typeface="+mn-lt"/>
                <a:ea typeface="+mn-ea"/>
                <a:cs typeface="+mn-cs"/>
                <a:sym typeface="Helvetica Light"/>
              </a:defRPr>
            </a:lvl1pPr>
            <a:lvl2pPr marL="625056" indent="-312528">
              <a:buSzPct val="75000"/>
              <a:buChar char="•"/>
              <a:defRPr>
                <a:latin typeface="+mn-lt"/>
                <a:ea typeface="+mn-ea"/>
                <a:cs typeface="+mn-cs"/>
                <a:sym typeface="Helvetica Light"/>
              </a:defRPr>
            </a:lvl2pPr>
            <a:lvl3pPr marL="937584" indent="-312528">
              <a:buSzPct val="75000"/>
              <a:buChar char="•"/>
              <a:defRPr>
                <a:latin typeface="+mn-lt"/>
                <a:ea typeface="+mn-ea"/>
                <a:cs typeface="+mn-cs"/>
                <a:sym typeface="Helvetica Light"/>
              </a:defRPr>
            </a:lvl3pPr>
            <a:lvl4pPr marL="1250112" indent="-312528">
              <a:buSzPct val="75000"/>
              <a:buChar char="•"/>
              <a:defRPr>
                <a:latin typeface="+mn-lt"/>
                <a:ea typeface="+mn-ea"/>
                <a:cs typeface="+mn-cs"/>
                <a:sym typeface="Helvetica Light"/>
              </a:defRPr>
            </a:lvl4pPr>
            <a:lvl5pPr marL="1562640" indent="-312528">
              <a:buSzPct val="75000"/>
              <a:buChar char="•"/>
              <a:defRPr>
                <a:latin typeface="+mn-lt"/>
                <a:ea typeface="+mn-ea"/>
                <a:cs typeface="+mn-cs"/>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4371359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S_bullets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a:t>
            </a:fld>
            <a:endParaRPr lang="en-US" b="1" dirty="0"/>
          </a:p>
        </p:txBody>
      </p:sp>
      <p:sp>
        <p:nvSpPr>
          <p:cNvPr id="5" name="Text Placeholder 4"/>
          <p:cNvSpPr>
            <a:spLocks noGrp="1"/>
          </p:cNvSpPr>
          <p:nvPr>
            <p:ph type="body" sz="quarter" idx="11"/>
          </p:nvPr>
        </p:nvSpPr>
        <p:spPr>
          <a:xfrm>
            <a:off x="292099" y="1752600"/>
            <a:ext cx="8555568" cy="4324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040996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78086" y="-1043962"/>
            <a:ext cx="6942240" cy="947211"/>
          </a:xfrm>
          <a:prstGeom prst="rect">
            <a:avLst/>
          </a:prstGeom>
        </p:spPr>
        <p:txBody>
          <a:bodyPr anchor="b"/>
          <a:lstStyle>
            <a:lvl1pPr>
              <a:defRPr sz="5625"/>
            </a:lvl1pPr>
          </a:lstStyle>
          <a:p>
            <a:r>
              <a:t>Title Text</a:t>
            </a:r>
          </a:p>
        </p:txBody>
      </p:sp>
      <p:pic>
        <p:nvPicPr>
          <p:cNvPr id="12" name="The Next Big Thing shrun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558" y="-40651"/>
            <a:ext cx="10387710" cy="6939302"/>
          </a:xfrm>
          <a:prstGeom prst="rect">
            <a:avLst/>
          </a:prstGeom>
          <a:ln w="12700">
            <a:miter lim="400000"/>
          </a:ln>
        </p:spPr>
      </p:pic>
      <p:sp>
        <p:nvSpPr>
          <p:cNvPr id="13" name="Shape 13"/>
          <p:cNvSpPr/>
          <p:nvPr/>
        </p:nvSpPr>
        <p:spPr>
          <a:xfrm>
            <a:off x="-142875" y="4670970"/>
            <a:ext cx="9608344" cy="1681154"/>
          </a:xfrm>
          <a:prstGeom prst="rect">
            <a:avLst/>
          </a:prstGeom>
          <a:solidFill>
            <a:srgbClr val="FFFFFF">
              <a:alpha val="75883"/>
            </a:srgbClr>
          </a:solidFill>
          <a:ln w="12700">
            <a:miter lim="400000"/>
          </a:ln>
        </p:spPr>
        <p:txBody>
          <a:bodyPr lIns="35719" tIns="35719" rIns="35719" bIns="35719" anchor="ctr"/>
          <a:lstStyle/>
          <a:p>
            <a:pPr algn="ctr" defTabSz="410751" hangingPunct="0">
              <a:defRPr sz="2400"/>
            </a:pPr>
            <a:endParaRPr sz="1687" kern="0">
              <a:solidFill>
                <a:srgbClr val="000000"/>
              </a:solidFill>
              <a:sym typeface="Helvetica Light"/>
            </a:endParaRPr>
          </a:p>
        </p:txBody>
      </p:sp>
      <p:pic>
        <p:nvPicPr>
          <p:cNvPr id="14" name="pasted-imag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3320" y="4883836"/>
            <a:ext cx="1423744" cy="1255423"/>
          </a:xfrm>
          <a:prstGeom prst="rect">
            <a:avLst/>
          </a:prstGeom>
          <a:ln w="12700">
            <a:miter lim="400000"/>
          </a:ln>
        </p:spPr>
      </p:pic>
      <p:sp>
        <p:nvSpPr>
          <p:cNvPr id="15" name="Shape 15"/>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320825772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Subtitle copy 1">
    <p:spTree>
      <p:nvGrpSpPr>
        <p:cNvPr id="1" name=""/>
        <p:cNvGrpSpPr/>
        <p:nvPr/>
      </p:nvGrpSpPr>
      <p:grpSpPr>
        <a:xfrm>
          <a:off x="0" y="0"/>
          <a:ext cx="0" cy="0"/>
          <a:chOff x="0" y="0"/>
          <a:chExt cx="0" cy="0"/>
        </a:xfrm>
      </p:grpSpPr>
      <p:sp>
        <p:nvSpPr>
          <p:cNvPr id="22" name="Shape 22"/>
          <p:cNvSpPr>
            <a:spLocks noGrp="1"/>
          </p:cNvSpPr>
          <p:nvPr>
            <p:ph type="title"/>
          </p:nvPr>
        </p:nvSpPr>
        <p:spPr>
          <a:xfrm>
            <a:off x="878086" y="-1043962"/>
            <a:ext cx="6942240" cy="947211"/>
          </a:xfrm>
          <a:prstGeom prst="rect">
            <a:avLst/>
          </a:prstGeom>
        </p:spPr>
        <p:txBody>
          <a:bodyPr anchor="b"/>
          <a:lstStyle>
            <a:lvl1pPr>
              <a:defRPr sz="5625"/>
            </a:lvl1pPr>
          </a:lstStyle>
          <a:p>
            <a:r>
              <a:t>Title Text</a:t>
            </a:r>
          </a:p>
        </p:txBody>
      </p:sp>
      <p:pic>
        <p:nvPicPr>
          <p:cNvPr id="23" name="The Next Big Thing shrun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558" y="-40651"/>
            <a:ext cx="10387710" cy="6939302"/>
          </a:xfrm>
          <a:prstGeom prst="rect">
            <a:avLst/>
          </a:prstGeom>
          <a:ln w="12700">
            <a:miter lim="400000"/>
          </a:ln>
        </p:spPr>
      </p:pic>
      <p:sp>
        <p:nvSpPr>
          <p:cNvPr id="24" name="Shape 24"/>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37727685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1" name="Shape 31"/>
          <p:cNvSpPr>
            <a:spLocks noGrp="1"/>
          </p:cNvSpPr>
          <p:nvPr>
            <p:ph type="title"/>
          </p:nvPr>
        </p:nvSpPr>
        <p:spPr>
          <a:xfrm>
            <a:off x="457942" y="530581"/>
            <a:ext cx="3724553" cy="3298718"/>
          </a:xfrm>
          <a:prstGeom prst="rect">
            <a:avLst/>
          </a:prstGeom>
        </p:spPr>
        <p:txBody>
          <a:bodyPr anchor="b"/>
          <a:lstStyle>
            <a:lvl1pPr>
              <a:defRPr sz="5625"/>
            </a:lvl1pPr>
          </a:lstStyle>
          <a:p>
            <a:r>
              <a:t>Title Text</a:t>
            </a:r>
          </a:p>
        </p:txBody>
      </p:sp>
      <p:sp>
        <p:nvSpPr>
          <p:cNvPr id="32" name="Shape 32"/>
          <p:cNvSpPr/>
          <p:nvPr/>
        </p:nvSpPr>
        <p:spPr>
          <a:xfrm>
            <a:off x="517922" y="5591063"/>
            <a:ext cx="6460036" cy="66833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b">
            <a:normAutofit lnSpcReduction="10000"/>
          </a:bodyPr>
          <a:lstStyle/>
          <a:p>
            <a:pPr defTabSz="410751" hangingPunct="0">
              <a:defRPr sz="2800">
                <a:solidFill>
                  <a:srgbClr val="0365C0">
                    <a:satOff val="-3355"/>
                    <a:lumOff val="26614"/>
                  </a:srgbClr>
                </a:solidFill>
                <a:latin typeface="Myriad Pro"/>
                <a:ea typeface="Myriad Pro"/>
                <a:cs typeface="Myriad Pro"/>
                <a:sym typeface="Myriad Pro"/>
              </a:defRPr>
            </a:pPr>
            <a:r>
              <a:rPr sz="1969" kern="0">
                <a:solidFill>
                  <a:srgbClr val="0365C0">
                    <a:satOff val="-3355"/>
                    <a:lumOff val="26614"/>
                  </a:srgbClr>
                </a:solidFill>
                <a:latin typeface="Myriad Pro"/>
                <a:ea typeface="Myriad Pro"/>
                <a:cs typeface="Myriad Pro"/>
                <a:sym typeface="Myriad Pro"/>
              </a:rPr>
              <a:t>Ian Dolphin - Executive Director -  </a:t>
            </a:r>
            <a:r>
              <a:rPr sz="1969" u="sng" kern="0">
                <a:solidFill>
                  <a:srgbClr val="0365C0">
                    <a:satOff val="-3355"/>
                    <a:lumOff val="26614"/>
                  </a:srgbClr>
                </a:solidFill>
                <a:latin typeface="Myriad Pro"/>
                <a:ea typeface="Myriad Pro"/>
                <a:cs typeface="Myriad Pro"/>
                <a:sym typeface="Myriad Pro"/>
                <a:hlinkClick r:id="rId2"/>
              </a:rPr>
              <a:t>ian.dolphin@apereo.org</a:t>
            </a:r>
            <a:r>
              <a:rPr sz="1969" kern="0">
                <a:solidFill>
                  <a:srgbClr val="0365C0">
                    <a:satOff val="-3355"/>
                    <a:lumOff val="26614"/>
                  </a:srgbClr>
                </a:solidFill>
                <a:latin typeface="Myriad Pro"/>
                <a:ea typeface="Myriad Pro"/>
                <a:cs typeface="Myriad Pro"/>
                <a:sym typeface="Myriad Pro"/>
              </a:rPr>
              <a:t> </a:t>
            </a:r>
          </a:p>
        </p:txBody>
      </p:sp>
      <p:pic>
        <p:nvPicPr>
          <p:cNvPr id="33" name="pasted-image.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2844" y="5428940"/>
            <a:ext cx="1726021" cy="1521964"/>
          </a:xfrm>
          <a:prstGeom prst="rect">
            <a:avLst/>
          </a:prstGeom>
          <a:ln w="12700">
            <a:miter lim="400000"/>
          </a:ln>
        </p:spPr>
      </p:pic>
      <p:sp>
        <p:nvSpPr>
          <p:cNvPr id="34" name="Shape 34"/>
          <p:cNvSpPr/>
          <p:nvPr/>
        </p:nvSpPr>
        <p:spPr>
          <a:xfrm>
            <a:off x="3808059" y="6434777"/>
            <a:ext cx="4546117" cy="28847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1000">
                <a:latin typeface="Myriad Pro"/>
                <a:ea typeface="Myriad Pro"/>
                <a:cs typeface="Myriad Pro"/>
                <a:sym typeface="Myriad Pro"/>
              </a:defRPr>
            </a:pPr>
            <a:endParaRPr sz="703" kern="0">
              <a:solidFill>
                <a:srgbClr val="000000"/>
              </a:solidFill>
              <a:latin typeface="Myriad Pro"/>
              <a:ea typeface="Myriad Pro"/>
              <a:cs typeface="Myriad Pro"/>
              <a:sym typeface="Myriad Pro"/>
            </a:endParaRPr>
          </a:p>
          <a:p>
            <a:pPr algn="ctr" defTabSz="410751" hangingPunct="0">
              <a:defRPr sz="1000">
                <a:latin typeface="Myriad Pro"/>
                <a:ea typeface="Myriad Pro"/>
                <a:cs typeface="Myriad Pro"/>
                <a:sym typeface="Myriad Pro"/>
              </a:defRPr>
            </a:pPr>
            <a:r>
              <a:rPr sz="703" kern="0">
                <a:solidFill>
                  <a:srgbClr val="000000"/>
                </a:solidFill>
                <a:latin typeface="Myriad Pro"/>
                <a:ea typeface="Myriad Pro"/>
                <a:cs typeface="Myriad Pro"/>
                <a:sym typeface="Myriad Pro"/>
              </a:rPr>
              <a:t>Francisco Osorio - Flickr - https://www.flickr.com/photos/francisco_osorio/   - Attribution 2.0 Generic (CC BY 2.0)</a:t>
            </a:r>
          </a:p>
        </p:txBody>
      </p:sp>
      <p:pic>
        <p:nvPicPr>
          <p:cNvPr id="35" name="by.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2698" y="6497167"/>
            <a:ext cx="467864" cy="163695"/>
          </a:xfrm>
          <a:prstGeom prst="rect">
            <a:avLst/>
          </a:prstGeom>
          <a:ln w="12700">
            <a:miter lim="400000"/>
          </a:ln>
        </p:spPr>
      </p:pic>
      <p:sp>
        <p:nvSpPr>
          <p:cNvPr id="36" name="Shape 36"/>
          <p:cNvSpPr/>
          <p:nvPr/>
        </p:nvSpPr>
        <p:spPr>
          <a:xfrm>
            <a:off x="517922" y="4769532"/>
            <a:ext cx="6460036" cy="668332"/>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b">
            <a:normAutofit fontScale="92500"/>
          </a:bodyPr>
          <a:lstStyle>
            <a:lvl1pPr algn="l">
              <a:defRPr sz="4000">
                <a:solidFill>
                  <a:srgbClr val="A6AAA9"/>
                </a:solidFill>
                <a:latin typeface="Myriad Pro"/>
                <a:ea typeface="Myriad Pro"/>
                <a:cs typeface="Myriad Pro"/>
                <a:sym typeface="Myriad Pro"/>
              </a:defRPr>
            </a:lvl1pPr>
          </a:lstStyle>
          <a:p>
            <a:pPr defTabSz="410751" hangingPunct="0"/>
            <a:r>
              <a:rPr sz="2812" kern="0"/>
              <a:t>Open Source Software Serving Education</a:t>
            </a:r>
          </a:p>
        </p:txBody>
      </p:sp>
      <p:pic>
        <p:nvPicPr>
          <p:cNvPr id="37" name="L1003595-smal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2638" y="366766"/>
            <a:ext cx="4283500" cy="2861244"/>
          </a:xfrm>
          <a:prstGeom prst="rect">
            <a:avLst/>
          </a:prstGeom>
          <a:ln w="12700">
            <a:miter lim="400000"/>
          </a:ln>
        </p:spPr>
      </p:pic>
      <p:sp>
        <p:nvSpPr>
          <p:cNvPr id="38" name="Shape 38"/>
          <p:cNvSpPr>
            <a:spLocks noGrp="1"/>
          </p:cNvSpPr>
          <p:nvPr>
            <p:ph type="sldNum" sz="quarter" idx="2"/>
          </p:nvPr>
        </p:nvSpPr>
        <p:spPr>
          <a:xfrm>
            <a:off x="4437983" y="6505277"/>
            <a:ext cx="301365" cy="297389"/>
          </a:xfrm>
          <a:prstGeom prst="rect">
            <a:avLst/>
          </a:prstGeom>
        </p:spPr>
        <p:txBody>
          <a:bodyPr/>
          <a:lstStyle>
            <a:lvl1pPr>
              <a:defRPr sz="1266">
                <a:solidFill>
                  <a:srgbClr val="000000"/>
                </a:solidFill>
                <a:latin typeface="+mn-lt"/>
                <a:ea typeface="+mn-ea"/>
                <a:cs typeface="+mn-cs"/>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42290025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r>
              <a:t>Title Text</a:t>
            </a:r>
          </a:p>
        </p:txBody>
      </p:sp>
      <p:sp>
        <p:nvSpPr>
          <p:cNvPr id="46" name="Shape 4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92206766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54" name="Shape 54"/>
          <p:cNvSpPr>
            <a:spLocks noGrp="1"/>
          </p:cNvSpPr>
          <p:nvPr>
            <p:ph type="pic" sz="half" idx="13"/>
          </p:nvPr>
        </p:nvSpPr>
        <p:spPr>
          <a:xfrm>
            <a:off x="4723805" y="446484"/>
            <a:ext cx="3750469" cy="5786438"/>
          </a:xfrm>
          <a:prstGeom prst="rect">
            <a:avLst/>
          </a:prstGeom>
        </p:spPr>
        <p:txBody>
          <a:bodyPr lIns="91439" tIns="45719" rIns="91439" bIns="45719" anchor="t">
            <a:noAutofit/>
          </a:bodyPr>
          <a:lstStyle/>
          <a:p>
            <a:endParaRPr/>
          </a:p>
        </p:txBody>
      </p:sp>
      <p:sp>
        <p:nvSpPr>
          <p:cNvPr id="55" name="Shape 55"/>
          <p:cNvSpPr>
            <a:spLocks noGrp="1"/>
          </p:cNvSpPr>
          <p:nvPr>
            <p:ph type="title"/>
          </p:nvPr>
        </p:nvSpPr>
        <p:spPr>
          <a:xfrm>
            <a:off x="669726" y="312086"/>
            <a:ext cx="3750469" cy="696969"/>
          </a:xfrm>
          <a:prstGeom prst="rect">
            <a:avLst/>
          </a:prstGeom>
        </p:spPr>
        <p:txBody>
          <a:bodyPr anchor="b"/>
          <a:lstStyle/>
          <a:p>
            <a:r>
              <a:t>Title Text</a:t>
            </a:r>
          </a:p>
        </p:txBody>
      </p:sp>
      <p:sp>
        <p:nvSpPr>
          <p:cNvPr id="56" name="Shape 56"/>
          <p:cNvSpPr>
            <a:spLocks noGrp="1"/>
          </p:cNvSpPr>
          <p:nvPr>
            <p:ph type="body" sz="quarter" idx="1"/>
          </p:nvPr>
        </p:nvSpPr>
        <p:spPr>
          <a:xfrm>
            <a:off x="669726" y="3348633"/>
            <a:ext cx="3750469" cy="2884289"/>
          </a:xfrm>
          <a:prstGeom prst="rect">
            <a:avLst/>
          </a:prstGeom>
        </p:spPr>
        <p:txBody>
          <a:bodyPr anchor="t"/>
          <a:lstStyle>
            <a:lvl1pPr>
              <a:spcBef>
                <a:spcPts val="0"/>
              </a:spcBef>
              <a:defRPr sz="2250"/>
            </a:lvl1pPr>
            <a:lvl2pPr>
              <a:spcBef>
                <a:spcPts val="0"/>
              </a:spcBef>
              <a:defRPr sz="2250"/>
            </a:lvl2pPr>
            <a:lvl3pPr>
              <a:spcBef>
                <a:spcPts val="0"/>
              </a:spcBef>
              <a:defRPr sz="2250"/>
            </a:lvl3pPr>
            <a:lvl4pPr>
              <a:spcBef>
                <a:spcPts val="0"/>
              </a:spcBef>
              <a:defRPr sz="2250"/>
            </a:lvl4pPr>
            <a:lvl5pPr>
              <a:spcBef>
                <a:spcPts val="0"/>
              </a:spcBef>
              <a:defRPr sz="2250"/>
            </a:lvl5pPr>
          </a:lstStyle>
          <a:p>
            <a:r>
              <a:t>Body Level One</a:t>
            </a:r>
          </a:p>
          <a:p>
            <a:pPr lvl="1"/>
            <a:r>
              <a:t>Body Level Two</a:t>
            </a:r>
          </a:p>
          <a:p>
            <a:pPr lvl="2"/>
            <a:r>
              <a:t>Body Level Three</a:t>
            </a:r>
          </a:p>
          <a:p>
            <a:pPr lvl="3"/>
            <a:r>
              <a:t>Body Level Four</a:t>
            </a:r>
          </a:p>
          <a:p>
            <a:pPr lvl="4"/>
            <a:r>
              <a:t>Body Level Five</a:t>
            </a:r>
          </a:p>
        </p:txBody>
      </p:sp>
      <p:sp>
        <p:nvSpPr>
          <p:cNvPr id="57" name="Shape 57"/>
          <p:cNvSpPr/>
          <p:nvPr/>
        </p:nvSpPr>
        <p:spPr>
          <a:xfrm>
            <a:off x="3620535" y="6434777"/>
            <a:ext cx="4546117" cy="28847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ctr" defTabSz="410751" hangingPunct="0">
              <a:defRPr sz="1000">
                <a:latin typeface="Myriad Pro"/>
                <a:ea typeface="Myriad Pro"/>
                <a:cs typeface="Myriad Pro"/>
                <a:sym typeface="Myriad Pro"/>
              </a:defRPr>
            </a:pPr>
            <a:endParaRPr sz="703" kern="0">
              <a:solidFill>
                <a:srgbClr val="000000"/>
              </a:solidFill>
              <a:latin typeface="Myriad Pro"/>
              <a:ea typeface="Myriad Pro"/>
              <a:cs typeface="Myriad Pro"/>
              <a:sym typeface="Myriad Pro"/>
            </a:endParaRPr>
          </a:p>
          <a:p>
            <a:pPr algn="ctr" defTabSz="410751" hangingPunct="0">
              <a:defRPr sz="1000">
                <a:latin typeface="Myriad Pro"/>
                <a:ea typeface="Myriad Pro"/>
                <a:cs typeface="Myriad Pro"/>
                <a:sym typeface="Myriad Pro"/>
              </a:defRPr>
            </a:pPr>
            <a:r>
              <a:rPr sz="703" kern="0">
                <a:solidFill>
                  <a:srgbClr val="000000"/>
                </a:solidFill>
                <a:latin typeface="Myriad Pro"/>
                <a:ea typeface="Myriad Pro"/>
                <a:cs typeface="Myriad Pro"/>
                <a:sym typeface="Myriad Pro"/>
              </a:rPr>
              <a:t>Francisco Osorio - Flickr - https://www.flickr.com/photos/francisco_osorio/   - Attribution 2.0 Generic (CC BY 2.0)</a:t>
            </a:r>
          </a:p>
        </p:txBody>
      </p:sp>
      <p:pic>
        <p:nvPicPr>
          <p:cNvPr id="58" name="b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3034" y="6497167"/>
            <a:ext cx="467864" cy="163695"/>
          </a:xfrm>
          <a:prstGeom prst="rect">
            <a:avLst/>
          </a:prstGeom>
          <a:ln w="12700">
            <a:miter lim="400000"/>
          </a:ln>
        </p:spPr>
      </p:pic>
      <p:sp>
        <p:nvSpPr>
          <p:cNvPr id="59" name="Shape 59"/>
          <p:cNvSpPr>
            <a:spLocks noGrp="1"/>
          </p:cNvSpPr>
          <p:nvPr>
            <p:ph type="sldNum" sz="quarter" idx="2"/>
          </p:nvPr>
        </p:nvSpPr>
        <p:spPr>
          <a:xfrm>
            <a:off x="33039" y="5971795"/>
            <a:ext cx="1203856" cy="1184555"/>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794810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92099" y="736600"/>
            <a:ext cx="8562975" cy="939800"/>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userDrawn="1">
            <p:ph type="body" idx="1"/>
          </p:nvPr>
        </p:nvSpPr>
        <p:spPr>
          <a:xfrm>
            <a:off x="292100" y="1752600"/>
            <a:ext cx="8562974" cy="4324350"/>
          </a:xfrm>
          <a:prstGeom prst="rect">
            <a:avLst/>
          </a:prstGeom>
        </p:spPr>
        <p:txBody>
          <a:bodyPr vert="horz" lIns="0" tIns="0" rIns="9144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a:xfrm>
            <a:off x="292100" y="6425823"/>
            <a:ext cx="8562975" cy="1588"/>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Footer Placeholder 4"/>
          <p:cNvSpPr>
            <a:spLocks noGrp="1"/>
          </p:cNvSpPr>
          <p:nvPr>
            <p:ph type="ftr" sz="quarter" idx="3"/>
          </p:nvPr>
        </p:nvSpPr>
        <p:spPr bwMode="white">
          <a:xfrm>
            <a:off x="4275667" y="6524625"/>
            <a:ext cx="4572000" cy="168275"/>
          </a:xfrm>
          <a:prstGeom prst="rect">
            <a:avLst/>
          </a:prstGeom>
        </p:spPr>
        <p:txBody>
          <a:bodyPr vert="horz" lIns="0" tIns="0" rIns="0" bIns="0" rtlCol="0" anchor="b" anchorCtr="0"/>
          <a:lstStyle>
            <a:lvl1pPr algn="r">
              <a:defRPr sz="1000" b="0" i="0">
                <a:solidFill>
                  <a:schemeClr val="tx1"/>
                </a:solidFill>
                <a:latin typeface="Georgia"/>
                <a:cs typeface="Georgia"/>
              </a:defRPr>
            </a:lvl1pPr>
          </a:lstStyle>
          <a:p>
            <a:r>
              <a:rPr lang="en-US" dirty="0" smtClean="0"/>
              <a:t>  </a:t>
            </a:r>
            <a:fld id="{C837C1E8-7741-3740-B0D3-00EB180785DC}" type="slidenum">
              <a:rPr lang="en-US" b="1" smtClean="0"/>
              <a:pPr/>
              <a:t>‹#›</a:t>
            </a:fld>
            <a:endParaRPr lang="en-US" b="1" dirty="0"/>
          </a:p>
        </p:txBody>
      </p:sp>
      <p:pic>
        <p:nvPicPr>
          <p:cNvPr id="20" name="Picture 19" descr="UoH_logo_black.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035798" y="50800"/>
            <a:ext cx="1953873" cy="533400"/>
          </a:xfrm>
          <a:prstGeom prst="rect">
            <a:avLst/>
          </a:prstGeom>
        </p:spPr>
      </p:pic>
      <p:cxnSp>
        <p:nvCxnSpPr>
          <p:cNvPr id="8" name="Straight Connector 7"/>
          <p:cNvCxnSpPr/>
          <p:nvPr userDrawn="1"/>
        </p:nvCxnSpPr>
        <p:spPr>
          <a:xfrm>
            <a:off x="292100" y="620799"/>
            <a:ext cx="8562975" cy="1588"/>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sldNum="0" hdr="0" dt="0"/>
  <p:txStyles>
    <p:titleStyle>
      <a:lvl1pPr algn="l" defTabSz="457200" rtl="0" eaLnBrk="1" latinLnBrk="0" hangingPunct="1">
        <a:lnSpc>
          <a:spcPts val="3400"/>
        </a:lnSpc>
        <a:spcBef>
          <a:spcPct val="0"/>
        </a:spcBef>
        <a:buNone/>
        <a:defRPr sz="3000" b="0" i="0" kern="1200">
          <a:solidFill>
            <a:srgbClr val="AE2B30"/>
          </a:solidFill>
          <a:latin typeface="Georgia"/>
          <a:ea typeface="+mj-ea"/>
          <a:cs typeface="Georgia"/>
        </a:defRPr>
      </a:lvl1pPr>
    </p:titleStyle>
    <p:bodyStyle>
      <a:lvl1pPr marL="266700" indent="-266700" algn="l" defTabSz="457200" rtl="0" eaLnBrk="1" latinLnBrk="0" hangingPunct="1">
        <a:spcBef>
          <a:spcPts val="900"/>
        </a:spcBef>
        <a:spcAft>
          <a:spcPts val="900"/>
        </a:spcAft>
        <a:buFont typeface="Arial"/>
        <a:buChar char="•"/>
        <a:defRPr sz="2400" b="0" i="0" kern="1200">
          <a:solidFill>
            <a:schemeClr val="tx1"/>
          </a:solidFill>
          <a:latin typeface="Georgia"/>
          <a:ea typeface="+mn-ea"/>
          <a:cs typeface="Georgia"/>
        </a:defRPr>
      </a:lvl1pPr>
      <a:lvl2pPr marL="622300" indent="-261938" algn="l" defTabSz="457200" rtl="0" eaLnBrk="1" latinLnBrk="0" hangingPunct="1">
        <a:spcBef>
          <a:spcPts val="0"/>
        </a:spcBef>
        <a:buFont typeface="Arial"/>
        <a:buChar char="–"/>
        <a:defRPr sz="2400" b="0" i="0" kern="1200">
          <a:solidFill>
            <a:schemeClr val="tx1"/>
          </a:solidFill>
          <a:latin typeface="Georgia"/>
          <a:ea typeface="+mn-ea"/>
          <a:cs typeface="Georgia"/>
        </a:defRPr>
      </a:lvl2pPr>
      <a:lvl3pPr marL="1143000" indent="-228600" algn="l" defTabSz="457200" rtl="0" eaLnBrk="1" latinLnBrk="0" hangingPunct="1">
        <a:spcBef>
          <a:spcPts val="900"/>
        </a:spcBef>
        <a:buFont typeface="Arial"/>
        <a:buChar char="•"/>
        <a:defRPr sz="2000" b="0" i="0" kern="1200">
          <a:solidFill>
            <a:schemeClr val="tx1"/>
          </a:solidFill>
          <a:latin typeface="Georgia"/>
          <a:ea typeface="+mn-ea"/>
          <a:cs typeface="Georgia"/>
        </a:defRPr>
      </a:lvl3pPr>
      <a:lvl4pPr marL="1600200" indent="-228600" algn="l" defTabSz="457200" rtl="0" eaLnBrk="1" latinLnBrk="0" hangingPunct="1">
        <a:spcBef>
          <a:spcPts val="900"/>
        </a:spcBef>
        <a:buFont typeface="Arial"/>
        <a:buChar char="–"/>
        <a:defRPr sz="1800" b="0" i="0" kern="1200">
          <a:solidFill>
            <a:schemeClr val="tx1"/>
          </a:solidFill>
          <a:latin typeface="Georgia"/>
          <a:ea typeface="+mn-ea"/>
          <a:cs typeface="Georgia"/>
        </a:defRPr>
      </a:lvl4pPr>
      <a:lvl5pPr marL="2057400" indent="-228600" algn="l" defTabSz="457200" rtl="0" eaLnBrk="1" latinLnBrk="0" hangingPunct="1">
        <a:spcBef>
          <a:spcPts val="900"/>
        </a:spcBef>
        <a:buFont typeface="Arial"/>
        <a:buChar char="»"/>
        <a:defRPr sz="1800" b="0" i="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2pPr>
              <a:defRPr sz="3600"/>
            </a:lvl2pPr>
            <a:lvl3pPr>
              <a:defRPr sz="3600"/>
            </a:lvl3pPr>
            <a:lvl4pPr>
              <a:defRPr sz="3600"/>
            </a:lvl4pPr>
            <a:lvl5pPr>
              <a:defRPr sz="3600"/>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001826" y="5889129"/>
            <a:ext cx="1203856" cy="1184555"/>
          </a:xfrm>
          <a:prstGeom prst="rect">
            <a:avLst/>
          </a:prstGeom>
          <a:ln w="12700">
            <a:miter lim="400000"/>
          </a:ln>
        </p:spPr>
        <p:txBody>
          <a:bodyPr wrap="none" lIns="50800" tIns="50800" rIns="50800" bIns="50800">
            <a:spAutoFit/>
          </a:bodyPr>
          <a:lstStyle>
            <a:lvl1pPr>
              <a:defRPr sz="7031">
                <a:solidFill>
                  <a:srgbClr val="A6AAA9"/>
                </a:solidFill>
                <a:latin typeface="Myriad Pro"/>
                <a:ea typeface="Myriad Pro"/>
                <a:cs typeface="Myriad Pro"/>
                <a:sym typeface="Myriad Pro"/>
              </a:defRPr>
            </a:lvl1pPr>
          </a:lstStyle>
          <a:p>
            <a:pPr algn="ctr" defTabSz="410751" hangingPunct="0"/>
            <a:fld id="{86CB4B4D-7CA3-9044-876B-883B54F8677D}" type="slidenum">
              <a:rPr lang="en-GB" kern="0" smtClean="0"/>
              <a:pPr algn="ctr" defTabSz="410751" hangingPunct="0"/>
              <a:t>‹#›</a:t>
            </a:fld>
            <a:endParaRPr lang="en-GB" kern="0"/>
          </a:p>
        </p:txBody>
      </p:sp>
    </p:spTree>
    <p:extLst>
      <p:ext uri="{BB962C8B-B14F-4D97-AF65-F5344CB8AC3E}">
        <p14:creationId xmlns:p14="http://schemas.microsoft.com/office/powerpoint/2010/main" val="354905524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0" r:id="rId16"/>
  </p:sldLayoutIdLst>
  <p:transition spd="med"/>
  <p:txStyles>
    <p:titleStyle>
      <a:lvl1pPr marL="0" marR="0" indent="0"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1pPr>
      <a:lvl2pPr marL="0" marR="0" indent="160729"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2pPr>
      <a:lvl3pPr marL="0" marR="0" indent="321457"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3pPr>
      <a:lvl4pPr marL="0" marR="0" indent="482186"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4pPr>
      <a:lvl5pPr marL="0" marR="0" indent="642915"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5pPr>
      <a:lvl6pPr marL="0" marR="0" indent="803643"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6pPr>
      <a:lvl7pPr marL="0" marR="0" indent="964372"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7pPr>
      <a:lvl8pPr marL="0" marR="0" indent="1125101"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8pPr>
      <a:lvl9pPr marL="0" marR="0" indent="1285829" algn="l" defTabSz="410751" latinLnBrk="0">
        <a:lnSpc>
          <a:spcPct val="100000"/>
        </a:lnSpc>
        <a:spcBef>
          <a:spcPts val="0"/>
        </a:spcBef>
        <a:spcAft>
          <a:spcPts val="0"/>
        </a:spcAft>
        <a:buClrTx/>
        <a:buSzTx/>
        <a:buFontTx/>
        <a:buNone/>
        <a:tabLst/>
        <a:defRPr sz="4219" b="0" i="0" u="none" strike="noStrike" cap="none" spc="0" baseline="0">
          <a:ln>
            <a:noFill/>
          </a:ln>
          <a:solidFill>
            <a:srgbClr val="000000"/>
          </a:solidFill>
          <a:uFillTx/>
          <a:latin typeface="Myriad Pro"/>
          <a:ea typeface="Myriad Pro"/>
          <a:cs typeface="Myriad Pro"/>
          <a:sym typeface="Myriad Pro"/>
        </a:defRPr>
      </a:lvl9pPr>
    </p:titleStyle>
    <p:bodyStyle>
      <a:lvl1pPr marL="0" marR="0" indent="0"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1pPr>
      <a:lvl2pPr marL="0" marR="0" indent="160729"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2pPr>
      <a:lvl3pPr marL="0" marR="0" indent="321457"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3pPr>
      <a:lvl4pPr marL="0" marR="0" indent="482186"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4pPr>
      <a:lvl5pPr marL="0" marR="0" indent="642915"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5pPr>
      <a:lvl6pPr marL="0" marR="0" indent="803643"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6pPr>
      <a:lvl7pPr marL="0" marR="0" indent="964372"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7pPr>
      <a:lvl8pPr marL="0" marR="0" indent="1125101"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8pPr>
      <a:lvl9pPr marL="0" marR="0" indent="1285829" algn="l" defTabSz="410751" latinLnBrk="0">
        <a:lnSpc>
          <a:spcPct val="100000"/>
        </a:lnSpc>
        <a:spcBef>
          <a:spcPts val="2953"/>
        </a:spcBef>
        <a:spcAft>
          <a:spcPts val="0"/>
        </a:spcAft>
        <a:buClrTx/>
        <a:buSzTx/>
        <a:buFontTx/>
        <a:buNone/>
        <a:tabLst/>
        <a:defRPr sz="2672" b="0" i="0" u="none" strike="noStrike" cap="none" spc="0" baseline="0">
          <a:ln>
            <a:noFill/>
          </a:ln>
          <a:solidFill>
            <a:srgbClr val="000000"/>
          </a:solidFill>
          <a:uFillTx/>
          <a:latin typeface="Myriad Pro"/>
          <a:ea typeface="Myriad Pro"/>
          <a:cs typeface="Myriad Pro"/>
          <a:sym typeface="Myriad Pro"/>
        </a:defRPr>
      </a:lvl9pPr>
    </p:bodyStyle>
    <p:otherStyle>
      <a:lvl1pPr marL="0" marR="0" indent="0"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1pPr>
      <a:lvl2pPr marL="0" marR="0" indent="160729"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2pPr>
      <a:lvl3pPr marL="0" marR="0" indent="321457"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3pPr>
      <a:lvl4pPr marL="0" marR="0" indent="482186"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4pPr>
      <a:lvl5pPr marL="0" marR="0" indent="642915"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5pPr>
      <a:lvl6pPr marL="0" marR="0" indent="803643"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6pPr>
      <a:lvl7pPr marL="0" marR="0" indent="964372"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7pPr>
      <a:lvl8pPr marL="0" marR="0" indent="1125101"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8pPr>
      <a:lvl9pPr marL="0" marR="0" indent="1285829" algn="ctr" defTabSz="410751" latinLnBrk="0">
        <a:lnSpc>
          <a:spcPct val="100000"/>
        </a:lnSpc>
        <a:spcBef>
          <a:spcPts val="0"/>
        </a:spcBef>
        <a:spcAft>
          <a:spcPts val="0"/>
        </a:spcAft>
        <a:buClrTx/>
        <a:buSzTx/>
        <a:buFontTx/>
        <a:buNone/>
        <a:tabLst/>
        <a:defRPr sz="7031" b="0" i="0" u="none" strike="noStrike" cap="none" spc="0" baseline="0">
          <a:ln>
            <a:noFill/>
          </a:ln>
          <a:solidFill>
            <a:schemeClr val="tx1"/>
          </a:solidFill>
          <a:uFillTx/>
          <a:latin typeface="+mn-lt"/>
          <a:ea typeface="+mn-ea"/>
          <a:cs typeface="+mn-cs"/>
          <a:sym typeface="Myriad Pr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en.wikipedia.org/wiki/Ghostbusters_(franchise)#/media/File:Ghostbusters_logo.sv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p.lynch@hull.ac.uk"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Analytics &amp; Learning Design</a:t>
            </a:r>
            <a:endParaRPr lang="en-US" dirty="0"/>
          </a:p>
        </p:txBody>
      </p:sp>
      <p:sp>
        <p:nvSpPr>
          <p:cNvPr id="3" name="Subtitle 2"/>
          <p:cNvSpPr>
            <a:spLocks noGrp="1"/>
          </p:cNvSpPr>
          <p:nvPr>
            <p:ph type="subTitle" idx="1"/>
          </p:nvPr>
        </p:nvSpPr>
        <p:spPr/>
        <p:txBody>
          <a:bodyPr/>
          <a:lstStyle/>
          <a:p>
            <a:r>
              <a:rPr lang="en-US" dirty="0" smtClean="0"/>
              <a:t>Patrick Lynch</a:t>
            </a:r>
          </a:p>
          <a:p>
            <a:endParaRPr lang="en-US" dirty="0" smtClean="0"/>
          </a:p>
          <a:p>
            <a:r>
              <a:rPr lang="en-US" dirty="0" smtClean="0"/>
              <a:t>p.lynch@hull.ac.uk</a:t>
            </a:r>
          </a:p>
          <a:p>
            <a:r>
              <a:rPr lang="en-US" dirty="0" smtClean="0"/>
              <a:t>@</a:t>
            </a:r>
            <a:r>
              <a:rPr lang="en-US" dirty="0" err="1" smtClean="0"/>
              <a:t>thebigparticle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 of Learning Analytics</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10</a:t>
            </a:fld>
            <a:endParaRPr lang="en-US" b="1" dirty="0"/>
          </a:p>
        </p:txBody>
      </p:sp>
      <p:sp>
        <p:nvSpPr>
          <p:cNvPr id="4" name="Text Placeholder 3"/>
          <p:cNvSpPr>
            <a:spLocks noGrp="1"/>
          </p:cNvSpPr>
          <p:nvPr>
            <p:ph type="body" sz="quarter" idx="11"/>
          </p:nvPr>
        </p:nvSpPr>
        <p:spPr/>
        <p:txBody>
          <a:bodyPr/>
          <a:lstStyle/>
          <a:p>
            <a:pPr marL="0" indent="0">
              <a:buNone/>
            </a:pPr>
            <a:r>
              <a:rPr lang="en-GB" dirty="0" smtClean="0"/>
              <a:t>The </a:t>
            </a:r>
            <a:r>
              <a:rPr lang="en-GB" dirty="0"/>
              <a:t>measurement, collection, analysis and reporting of data about learners and their contexts, for purposes of understanding and </a:t>
            </a:r>
            <a:r>
              <a:rPr lang="en-GB" dirty="0">
                <a:solidFill>
                  <a:srgbClr val="FF0000"/>
                </a:solidFill>
              </a:rPr>
              <a:t>optimizing learning </a:t>
            </a:r>
            <a:r>
              <a:rPr lang="en-GB" dirty="0"/>
              <a:t>and the </a:t>
            </a:r>
            <a:r>
              <a:rPr lang="en-GB" dirty="0">
                <a:solidFill>
                  <a:srgbClr val="FF0000"/>
                </a:solidFill>
              </a:rPr>
              <a:t>environments in which it occurs</a:t>
            </a:r>
            <a:r>
              <a:rPr lang="en-GB" dirty="0"/>
              <a:t>. Siemens, G. (2011). </a:t>
            </a:r>
            <a:endParaRPr lang="en-GB" dirty="0" smtClean="0"/>
          </a:p>
          <a:p>
            <a:pPr marL="0" indent="0">
              <a:buNone/>
            </a:pPr>
            <a:endParaRPr lang="en-GB" dirty="0"/>
          </a:p>
          <a:p>
            <a:pPr marL="0" indent="0">
              <a:buNone/>
            </a:pPr>
            <a:r>
              <a:rPr lang="en-GB" dirty="0"/>
              <a:t>Analytics is the process of developing </a:t>
            </a:r>
            <a:r>
              <a:rPr lang="en-GB" dirty="0">
                <a:solidFill>
                  <a:srgbClr val="FF0000"/>
                </a:solidFill>
              </a:rPr>
              <a:t>actionable insights </a:t>
            </a:r>
            <a:r>
              <a:rPr lang="en-GB" dirty="0"/>
              <a:t>through problem definition and the application of statistical models and analysis against existing and/or simulated future data</a:t>
            </a:r>
            <a:r>
              <a:rPr lang="en-GB" dirty="0" smtClean="0"/>
              <a:t>. Cooper, A (2012)</a:t>
            </a:r>
            <a:endParaRPr lang="en-GB" dirty="0"/>
          </a:p>
        </p:txBody>
      </p:sp>
    </p:spTree>
    <p:extLst>
      <p:ext uri="{BB962C8B-B14F-4D97-AF65-F5344CB8AC3E}">
        <p14:creationId xmlns:p14="http://schemas.microsoft.com/office/powerpoint/2010/main" val="2560630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Descriptive versus predictive analytics</a:t>
            </a:r>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11</a:t>
            </a:fld>
            <a:endParaRPr lang="en-US" b="1" dirty="0"/>
          </a:p>
        </p:txBody>
      </p:sp>
      <p:sp>
        <p:nvSpPr>
          <p:cNvPr id="4" name="Text Placeholder 3"/>
          <p:cNvSpPr>
            <a:spLocks noGrp="1"/>
          </p:cNvSpPr>
          <p:nvPr>
            <p:ph type="body" sz="quarter" idx="11"/>
          </p:nvPr>
        </p:nvSpPr>
        <p:spPr/>
        <p:txBody>
          <a:bodyPr/>
          <a:lstStyle/>
          <a:p>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746" y="1300728"/>
            <a:ext cx="6989638" cy="5398433"/>
          </a:xfrm>
          <a:prstGeom prst="rect">
            <a:avLst/>
          </a:prstGeom>
        </p:spPr>
      </p:pic>
    </p:spTree>
    <p:extLst>
      <p:ext uri="{BB962C8B-B14F-4D97-AF65-F5344CB8AC3E}">
        <p14:creationId xmlns:p14="http://schemas.microsoft.com/office/powerpoint/2010/main" val="1181275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My journey</a:t>
            </a:r>
            <a:endParaRPr lang="en-GB" dirty="0"/>
          </a:p>
        </p:txBody>
      </p:sp>
      <p:sp>
        <p:nvSpPr>
          <p:cNvPr id="3" name="Footer Placeholder 2"/>
          <p:cNvSpPr>
            <a:spLocks noGrp="1"/>
          </p:cNvSpPr>
          <p:nvPr>
            <p:ph type="ftr" sz="quarter" idx="4294967295"/>
          </p:nvPr>
        </p:nvSpPr>
        <p:spPr>
          <a:xfrm>
            <a:off x="4572000" y="6524625"/>
            <a:ext cx="4572000" cy="168275"/>
          </a:xfrm>
        </p:spPr>
        <p:txBody>
          <a:bodyPr/>
          <a:lstStyle/>
          <a:p>
            <a:r>
              <a:rPr lang="en-US" smtClean="0"/>
              <a:t>|  </a:t>
            </a:r>
            <a:fld id="{C837C1E8-7741-3740-B0D3-00EB180785DC}" type="slidenum">
              <a:rPr lang="en-US" b="1" smtClean="0"/>
              <a:pPr/>
              <a:t>12</a:t>
            </a:fld>
            <a:endParaRPr lang="en-US" b="1" dirty="0"/>
          </a:p>
        </p:txBody>
      </p:sp>
    </p:spTree>
    <p:extLst>
      <p:ext uri="{BB962C8B-B14F-4D97-AF65-F5344CB8AC3E}">
        <p14:creationId xmlns:p14="http://schemas.microsoft.com/office/powerpoint/2010/main" val="3111909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journey</a:t>
            </a:r>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13</a:t>
            </a:fld>
            <a:endParaRPr lang="en-US" b="1" dirty="0"/>
          </a:p>
        </p:txBody>
      </p:sp>
      <p:sp>
        <p:nvSpPr>
          <p:cNvPr id="4" name="Text Placeholder 3"/>
          <p:cNvSpPr>
            <a:spLocks noGrp="1"/>
          </p:cNvSpPr>
          <p:nvPr>
            <p:ph type="body" sz="quarter" idx="11"/>
          </p:nvPr>
        </p:nvSpPr>
        <p:spPr/>
        <p:txBody>
          <a:bodyPr/>
          <a:lstStyle/>
          <a:p>
            <a:endParaRPr lang="en-GB" dirty="0"/>
          </a:p>
        </p:txBody>
      </p:sp>
      <p:pic>
        <p:nvPicPr>
          <p:cNvPr id="5" name="Picture 4" descr="Lee_&amp;_Scobl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595" y="1752600"/>
            <a:ext cx="3672408" cy="2623149"/>
          </a:xfrm>
          <a:prstGeom prst="rect">
            <a:avLst/>
          </a:prstGeom>
        </p:spPr>
      </p:pic>
      <p:pic>
        <p:nvPicPr>
          <p:cNvPr id="6" name="Picture 5" descr="screenshotanalytic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9738" y="2305244"/>
            <a:ext cx="3490217" cy="2771302"/>
          </a:xfrm>
          <a:prstGeom prst="rect">
            <a:avLst/>
          </a:prstGeom>
        </p:spPr>
      </p:pic>
      <p:sp>
        <p:nvSpPr>
          <p:cNvPr id="7" name="TextBox 6"/>
          <p:cNvSpPr txBox="1"/>
          <p:nvPr/>
        </p:nvSpPr>
        <p:spPr>
          <a:xfrm>
            <a:off x="263898" y="1335587"/>
            <a:ext cx="1665117" cy="369332"/>
          </a:xfrm>
          <a:prstGeom prst="rect">
            <a:avLst/>
          </a:prstGeom>
          <a:noFill/>
        </p:spPr>
        <p:txBody>
          <a:bodyPr wrap="square" rtlCol="0">
            <a:spAutoFit/>
          </a:bodyPr>
          <a:lstStyle/>
          <a:p>
            <a:r>
              <a:rPr lang="en-GB" dirty="0" smtClean="0"/>
              <a:t>2012</a:t>
            </a:r>
            <a:endParaRPr lang="en-GB" dirty="0"/>
          </a:p>
        </p:txBody>
      </p:sp>
      <p:sp>
        <p:nvSpPr>
          <p:cNvPr id="8" name="TextBox 7"/>
          <p:cNvSpPr txBox="1"/>
          <p:nvPr/>
        </p:nvSpPr>
        <p:spPr>
          <a:xfrm>
            <a:off x="4969738" y="1913733"/>
            <a:ext cx="1287211" cy="369332"/>
          </a:xfrm>
          <a:prstGeom prst="rect">
            <a:avLst/>
          </a:prstGeom>
          <a:noFill/>
        </p:spPr>
        <p:txBody>
          <a:bodyPr wrap="square" rtlCol="0">
            <a:spAutoFit/>
          </a:bodyPr>
          <a:lstStyle/>
          <a:p>
            <a:r>
              <a:rPr lang="en-GB" dirty="0" smtClean="0"/>
              <a:t>2013</a:t>
            </a:r>
            <a:endParaRPr lang="en-GB" dirty="0"/>
          </a:p>
        </p:txBody>
      </p:sp>
      <p:pic>
        <p:nvPicPr>
          <p:cNvPr id="9" name="Picture 8" descr="Image result for apereo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898" y="5540746"/>
            <a:ext cx="3124200" cy="6823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isc 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31074" y="5510894"/>
            <a:ext cx="1524000" cy="849443"/>
          </a:xfrm>
          <a:prstGeom prst="rect">
            <a:avLst/>
          </a:prstGeom>
          <a:noFill/>
          <a:extLst>
            <a:ext uri="{909E8E84-426E-40DD-AFC4-6F175D3DCCD1}">
              <a14:hiddenFill xmlns:a14="http://schemas.microsoft.com/office/drawing/2010/main">
                <a:solidFill>
                  <a:srgbClr val="FFFFFF"/>
                </a:solidFill>
              </a14:hiddenFill>
            </a:ext>
          </a:extLst>
        </p:spPr>
      </p:pic>
      <p:pic>
        <p:nvPicPr>
          <p:cNvPr id="11" name="Shape 178"/>
          <p:cNvPicPr preferRelativeResize="0"/>
          <p:nvPr/>
        </p:nvPicPr>
        <p:blipFill>
          <a:blip r:embed="rId7">
            <a:alphaModFix/>
            <a:extLst>
              <a:ext uri="{28A0092B-C50C-407E-A947-70E740481C1C}">
                <a14:useLocalDpi xmlns:a14="http://schemas.microsoft.com/office/drawing/2010/main"/>
              </a:ext>
            </a:extLst>
          </a:blip>
          <a:stretch>
            <a:fillRect/>
          </a:stretch>
        </p:blipFill>
        <p:spPr>
          <a:xfrm>
            <a:off x="3603095" y="5424422"/>
            <a:ext cx="1933575" cy="457200"/>
          </a:xfrm>
          <a:prstGeom prst="rect">
            <a:avLst/>
          </a:prstGeom>
          <a:noFill/>
          <a:ln>
            <a:noFill/>
          </a:ln>
        </p:spPr>
      </p:pic>
    </p:spTree>
    <p:extLst>
      <p:ext uri="{BB962C8B-B14F-4D97-AF65-F5344CB8AC3E}">
        <p14:creationId xmlns:p14="http://schemas.microsoft.com/office/powerpoint/2010/main" val="218580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fingerprint</a:t>
            </a:r>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14</a:t>
            </a:fld>
            <a:endParaRPr lang="en-US"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0" y="1412776"/>
            <a:ext cx="9068023" cy="4392488"/>
          </a:xfrm>
          <a:prstGeom prst="rect">
            <a:avLst/>
          </a:prstGeom>
          <a:ln>
            <a:solidFill>
              <a:schemeClr val="tx1"/>
            </a:solidFill>
          </a:ln>
        </p:spPr>
      </p:pic>
    </p:spTree>
    <p:extLst>
      <p:ext uri="{BB962C8B-B14F-4D97-AF65-F5344CB8AC3E}">
        <p14:creationId xmlns:p14="http://schemas.microsoft.com/office/powerpoint/2010/main" val="9959689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15</a:t>
            </a:fld>
            <a:endParaRPr lang="en-US" b="1" dirty="0"/>
          </a:p>
        </p:txBody>
      </p:sp>
      <p:sp>
        <p:nvSpPr>
          <p:cNvPr id="4" name="Text Placeholder 3"/>
          <p:cNvSpPr>
            <a:spLocks noGrp="1"/>
          </p:cNvSpPr>
          <p:nvPr>
            <p:ph type="body" sz="quarter" idx="11"/>
          </p:nvPr>
        </p:nvSpPr>
        <p:spPr/>
        <p:txBody>
          <a:bodyPr/>
          <a:lstStyle/>
          <a:p>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73416" y="-1424789"/>
            <a:ext cx="15517513" cy="7516577"/>
          </a:xfrm>
          <a:prstGeom prst="rect">
            <a:avLst/>
          </a:prstGeom>
          <a:ln>
            <a:solidFill>
              <a:schemeClr val="tx1"/>
            </a:solidFill>
          </a:ln>
        </p:spPr>
      </p:pic>
      <p:sp>
        <p:nvSpPr>
          <p:cNvPr id="6" name="Oval 5"/>
          <p:cNvSpPr/>
          <p:nvPr/>
        </p:nvSpPr>
        <p:spPr>
          <a:xfrm>
            <a:off x="4716016" y="1484784"/>
            <a:ext cx="720080" cy="79208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Oval 6"/>
          <p:cNvSpPr/>
          <p:nvPr/>
        </p:nvSpPr>
        <p:spPr>
          <a:xfrm>
            <a:off x="0" y="620688"/>
            <a:ext cx="292099" cy="511256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464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36600"/>
            <a:ext cx="8562975" cy="939800"/>
          </a:xfrm>
        </p:spPr>
        <p:txBody>
          <a:bodyPr/>
          <a:lstStyle/>
          <a:p>
            <a:r>
              <a:rPr lang="en-GB" dirty="0" smtClean="0"/>
              <a:t>Patrick’s </a:t>
            </a:r>
            <a:br>
              <a:rPr lang="en-GB" dirty="0" smtClean="0"/>
            </a:br>
            <a:r>
              <a:rPr lang="en-GB" dirty="0" smtClean="0"/>
              <a:t>favourite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7744" y="116632"/>
            <a:ext cx="5939258" cy="6639450"/>
          </a:xfrm>
          <a:prstGeom prst="rect">
            <a:avLst/>
          </a:prstGeom>
          <a:ln>
            <a:solidFill>
              <a:schemeClr val="tx1"/>
            </a:solidFill>
          </a:ln>
        </p:spPr>
      </p:pic>
    </p:spTree>
    <p:extLst>
      <p:ext uri="{BB962C8B-B14F-4D97-AF65-F5344CB8AC3E}">
        <p14:creationId xmlns:p14="http://schemas.microsoft.com/office/powerpoint/2010/main" val="2143029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17</a:t>
            </a:fld>
            <a:endParaRPr lang="en-US" b="1" dirty="0"/>
          </a:p>
        </p:txBody>
      </p:sp>
      <p:sp>
        <p:nvSpPr>
          <p:cNvPr id="4" name="Text Placeholder 3"/>
          <p:cNvSpPr>
            <a:spLocks noGrp="1"/>
          </p:cNvSpPr>
          <p:nvPr>
            <p:ph type="body" sz="quarter" idx="11"/>
          </p:nvPr>
        </p:nvSpPr>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1219200"/>
            <a:ext cx="6034617" cy="4525963"/>
          </a:xfrm>
          <a:prstGeom prst="rect">
            <a:avLst/>
          </a:prstGeom>
        </p:spPr>
      </p:pic>
    </p:spTree>
    <p:extLst>
      <p:ext uri="{BB962C8B-B14F-4D97-AF65-F5344CB8AC3E}">
        <p14:creationId xmlns:p14="http://schemas.microsoft.com/office/powerpoint/2010/main" val="2977179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development – students as product owners</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18</a:t>
            </a:fld>
            <a:endParaRPr lang="en-US" b="1" dirty="0"/>
          </a:p>
        </p:txBody>
      </p:sp>
      <p:sp>
        <p:nvSpPr>
          <p:cNvPr id="5" name="Oval Callout 4"/>
          <p:cNvSpPr/>
          <p:nvPr/>
        </p:nvSpPr>
        <p:spPr>
          <a:xfrm>
            <a:off x="1085505" y="1798551"/>
            <a:ext cx="6696744" cy="374441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(As </a:t>
            </a:r>
            <a:r>
              <a:rPr lang="en-GB" sz="3600" dirty="0"/>
              <a:t>a </a:t>
            </a:r>
            <a:r>
              <a:rPr lang="en-GB" sz="3600" dirty="0" smtClean="0"/>
              <a:t>student)  ‘I </a:t>
            </a:r>
            <a:r>
              <a:rPr lang="en-GB" sz="3600" dirty="0"/>
              <a:t>just want to know how I am doing’</a:t>
            </a:r>
          </a:p>
        </p:txBody>
      </p:sp>
    </p:spTree>
    <p:extLst>
      <p:ext uri="{BB962C8B-B14F-4D97-AF65-F5344CB8AC3E}">
        <p14:creationId xmlns:p14="http://schemas.microsoft.com/office/powerpoint/2010/main" val="101949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Learning design</a:t>
            </a:r>
            <a:endParaRPr lang="en-GB" dirty="0"/>
          </a:p>
        </p:txBody>
      </p:sp>
      <p:sp>
        <p:nvSpPr>
          <p:cNvPr id="3" name="Footer Placeholder 2"/>
          <p:cNvSpPr>
            <a:spLocks noGrp="1"/>
          </p:cNvSpPr>
          <p:nvPr>
            <p:ph type="ftr" sz="quarter" idx="4294967295"/>
          </p:nvPr>
        </p:nvSpPr>
        <p:spPr>
          <a:xfrm>
            <a:off x="4572000" y="6524625"/>
            <a:ext cx="4572000" cy="168275"/>
          </a:xfrm>
        </p:spPr>
        <p:txBody>
          <a:bodyPr/>
          <a:lstStyle/>
          <a:p>
            <a:r>
              <a:rPr lang="en-US" smtClean="0"/>
              <a:t>|  </a:t>
            </a:r>
            <a:fld id="{C837C1E8-7741-3740-B0D3-00EB180785DC}" type="slidenum">
              <a:rPr lang="en-US" b="1" smtClean="0"/>
              <a:pPr/>
              <a:t>19</a:t>
            </a:fld>
            <a:endParaRPr lang="en-US" b="1" dirty="0"/>
          </a:p>
        </p:txBody>
      </p:sp>
    </p:spTree>
    <p:extLst>
      <p:ext uri="{BB962C8B-B14F-4D97-AF65-F5344CB8AC3E}">
        <p14:creationId xmlns:p14="http://schemas.microsoft.com/office/powerpoint/2010/main" val="2028989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City of Culture 2017-20</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2</a:t>
            </a:fld>
            <a:endParaRPr lang="en-US" b="1" dirty="0"/>
          </a:p>
        </p:txBody>
      </p:sp>
      <p:pic>
        <p:nvPicPr>
          <p:cNvPr id="1028" name="Picture 4" descr="PROUD: The Sunday Times says the people of Hull have embraced its year as City of 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240923"/>
            <a:ext cx="7664277" cy="515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94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design</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20</a:t>
            </a:fld>
            <a:endParaRPr lang="en-US" b="1" dirty="0"/>
          </a:p>
        </p:txBody>
      </p:sp>
      <p:sp>
        <p:nvSpPr>
          <p:cNvPr id="4" name="Text Placeholder 3"/>
          <p:cNvSpPr>
            <a:spLocks noGrp="1"/>
          </p:cNvSpPr>
          <p:nvPr>
            <p:ph type="body" sz="quarter" idx="11"/>
          </p:nvPr>
        </p:nvSpPr>
        <p:spPr/>
        <p:txBody>
          <a:bodyPr/>
          <a:lstStyle/>
          <a:p>
            <a:pPr marL="0" indent="0">
              <a:buNone/>
            </a:pPr>
            <a:r>
              <a:rPr lang="en-GB" dirty="0" smtClean="0"/>
              <a:t>“We </a:t>
            </a:r>
            <a:r>
              <a:rPr lang="en-GB" dirty="0"/>
              <a:t>are moving from an </a:t>
            </a:r>
            <a:r>
              <a:rPr lang="en-GB" dirty="0">
                <a:solidFill>
                  <a:srgbClr val="F05125"/>
                </a:solidFill>
              </a:rPr>
              <a:t>instructional paradigm </a:t>
            </a:r>
            <a:r>
              <a:rPr lang="en-GB" dirty="0"/>
              <a:t>to a </a:t>
            </a:r>
            <a:r>
              <a:rPr lang="en-GB" dirty="0">
                <a:solidFill>
                  <a:srgbClr val="F05125"/>
                </a:solidFill>
              </a:rPr>
              <a:t>learning paradigm </a:t>
            </a:r>
            <a:r>
              <a:rPr lang="en-GB" dirty="0"/>
              <a:t>— from offering information to designing learning experiences ... from thinking about [courses and programs] as an aggregation of separate activities to becoming an integrated design</a:t>
            </a:r>
            <a:r>
              <a:rPr lang="en-GB" dirty="0" smtClean="0"/>
              <a:t>.”</a:t>
            </a:r>
          </a:p>
          <a:p>
            <a:pPr marL="0" indent="0" algn="r">
              <a:buNone/>
            </a:pPr>
            <a:r>
              <a:rPr lang="en-GB" sz="2000" dirty="0" smtClean="0"/>
              <a:t>Bass</a:t>
            </a:r>
            <a:r>
              <a:rPr lang="en-GB" sz="2000" dirty="0"/>
              <a:t>, R. (2012</a:t>
            </a:r>
            <a:r>
              <a:rPr lang="en-GB" sz="2000" dirty="0" smtClean="0"/>
              <a:t>)</a:t>
            </a:r>
            <a:endParaRPr lang="en-GB" dirty="0"/>
          </a:p>
          <a:p>
            <a:endParaRPr lang="en-GB" dirty="0"/>
          </a:p>
        </p:txBody>
      </p:sp>
    </p:spTree>
    <p:extLst>
      <p:ext uri="{BB962C8B-B14F-4D97-AF65-F5344CB8AC3E}">
        <p14:creationId xmlns:p14="http://schemas.microsoft.com/office/powerpoint/2010/main" val="87353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design</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21</a:t>
            </a:fld>
            <a:endParaRPr lang="en-US" b="1" dirty="0"/>
          </a:p>
        </p:txBody>
      </p:sp>
      <p:sp>
        <p:nvSpPr>
          <p:cNvPr id="4" name="Text Placeholder 3"/>
          <p:cNvSpPr>
            <a:spLocks noGrp="1"/>
          </p:cNvSpPr>
          <p:nvPr>
            <p:ph type="body" sz="quarter" idx="11"/>
          </p:nvPr>
        </p:nvSpPr>
        <p:spPr>
          <a:xfrm>
            <a:off x="292099" y="1484784"/>
            <a:ext cx="8555568" cy="4824536"/>
          </a:xfrm>
        </p:spPr>
        <p:txBody>
          <a:bodyPr>
            <a:normAutofit fontScale="92500" lnSpcReduction="20000"/>
          </a:bodyPr>
          <a:lstStyle/>
          <a:p>
            <a:pPr marL="0" indent="0">
              <a:buNone/>
            </a:pPr>
            <a:r>
              <a:rPr lang="en-GB" dirty="0" smtClean="0"/>
              <a:t>“A </a:t>
            </a:r>
            <a:r>
              <a:rPr lang="en-GB" dirty="0"/>
              <a:t>‘learning design’ is defined as the </a:t>
            </a:r>
            <a:r>
              <a:rPr lang="en-GB" dirty="0">
                <a:solidFill>
                  <a:schemeClr val="accent2">
                    <a:lumMod val="75000"/>
                  </a:schemeClr>
                </a:solidFill>
              </a:rPr>
              <a:t>description</a:t>
            </a:r>
            <a:r>
              <a:rPr lang="en-GB" dirty="0"/>
              <a:t> of the teaching-learning process that takes place in a unit of learning (e.g., a course, a lesson or any other designed learning event). The key principle in learning design is that it represents the </a:t>
            </a:r>
            <a:r>
              <a:rPr lang="en-GB" dirty="0">
                <a:solidFill>
                  <a:schemeClr val="accent2">
                    <a:lumMod val="75000"/>
                  </a:schemeClr>
                </a:solidFill>
              </a:rPr>
              <a:t>learning activities </a:t>
            </a:r>
            <a:r>
              <a:rPr lang="en-GB" dirty="0"/>
              <a:t>and the support activities that are performed by different persons (learners, teachers) in the </a:t>
            </a:r>
            <a:r>
              <a:rPr lang="en-GB" dirty="0">
                <a:solidFill>
                  <a:schemeClr val="accent2">
                    <a:lumMod val="75000"/>
                  </a:schemeClr>
                </a:solidFill>
              </a:rPr>
              <a:t>context</a:t>
            </a:r>
            <a:r>
              <a:rPr lang="en-GB" dirty="0"/>
              <a:t> of a unit of </a:t>
            </a:r>
            <a:r>
              <a:rPr lang="en-GB" dirty="0" smtClean="0"/>
              <a:t>learning”</a:t>
            </a:r>
          </a:p>
          <a:p>
            <a:pPr marL="0" indent="0" algn="r">
              <a:buNone/>
            </a:pPr>
            <a:r>
              <a:rPr lang="en-GB" dirty="0" smtClean="0"/>
              <a:t>Koper (2006)</a:t>
            </a:r>
          </a:p>
          <a:p>
            <a:pPr marL="0" indent="0">
              <a:buNone/>
            </a:pPr>
            <a:r>
              <a:rPr lang="en-GB" dirty="0" smtClean="0"/>
              <a:t>“</a:t>
            </a:r>
            <a:r>
              <a:rPr lang="en-GB" dirty="0">
                <a:solidFill>
                  <a:schemeClr val="accent2">
                    <a:lumMod val="75000"/>
                  </a:schemeClr>
                </a:solidFill>
              </a:rPr>
              <a:t>not to transmit knowledge </a:t>
            </a:r>
            <a:r>
              <a:rPr lang="en-GB" dirty="0"/>
              <a:t>to a passive recipient, but to </a:t>
            </a:r>
            <a:r>
              <a:rPr lang="en-GB" dirty="0">
                <a:solidFill>
                  <a:schemeClr val="accent2">
                    <a:lumMod val="75000"/>
                  </a:schemeClr>
                </a:solidFill>
              </a:rPr>
              <a:t>structure the learner’s engagement with the knowledge</a:t>
            </a:r>
            <a:r>
              <a:rPr lang="en-GB" dirty="0"/>
              <a:t>, practising the high-level cognitive skills that enable them to make that knowledge their own” </a:t>
            </a:r>
            <a:endParaRPr lang="en-GB" dirty="0" smtClean="0"/>
          </a:p>
          <a:p>
            <a:pPr marL="0" indent="0" algn="r">
              <a:buNone/>
            </a:pPr>
            <a:r>
              <a:rPr lang="en-GB" dirty="0" smtClean="0"/>
              <a:t>(</a:t>
            </a:r>
            <a:r>
              <a:rPr lang="en-GB" dirty="0" err="1"/>
              <a:t>Laurillard</a:t>
            </a:r>
            <a:r>
              <a:rPr lang="en-GB" dirty="0"/>
              <a:t>, </a:t>
            </a:r>
            <a:r>
              <a:rPr lang="en-GB" dirty="0" smtClean="0"/>
              <a:t>2008)</a:t>
            </a:r>
          </a:p>
          <a:p>
            <a:pPr marL="0" indent="0">
              <a:buNone/>
            </a:pPr>
            <a:r>
              <a:rPr lang="en-GB" dirty="0" smtClean="0"/>
              <a:t> </a:t>
            </a:r>
            <a:endParaRPr lang="en-GB" dirty="0"/>
          </a:p>
        </p:txBody>
      </p:sp>
    </p:spTree>
    <p:extLst>
      <p:ext uri="{BB962C8B-B14F-4D97-AF65-F5344CB8AC3E}">
        <p14:creationId xmlns:p14="http://schemas.microsoft.com/office/powerpoint/2010/main" val="3648324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Carpe Diem</a:t>
            </a:r>
            <a:endParaRPr lang="en-GB" dirty="0"/>
          </a:p>
        </p:txBody>
      </p:sp>
      <p:sp>
        <p:nvSpPr>
          <p:cNvPr id="3" name="Footer Placeholder 2"/>
          <p:cNvSpPr>
            <a:spLocks noGrp="1"/>
          </p:cNvSpPr>
          <p:nvPr>
            <p:ph type="ftr" sz="quarter" idx="10"/>
          </p:nvPr>
        </p:nvSpPr>
        <p:spPr/>
        <p:txBody>
          <a:bodyPr/>
          <a:lstStyle/>
          <a:p>
            <a:r>
              <a:rPr lang="en-US" smtClean="0"/>
              <a:t>|  </a:t>
            </a:r>
            <a:fld id="{C837C1E8-7741-3740-B0D3-00EB180785DC}" type="slidenum">
              <a:rPr lang="en-US" b="1" smtClean="0"/>
              <a:pPr/>
              <a:t>22</a:t>
            </a:fld>
            <a:endParaRPr lang="en-US" b="1" dirty="0"/>
          </a:p>
        </p:txBody>
      </p:sp>
      <p:sp>
        <p:nvSpPr>
          <p:cNvPr id="4" name="Text Placeholder 3"/>
          <p:cNvSpPr>
            <a:spLocks noGrp="1"/>
          </p:cNvSpPr>
          <p:nvPr>
            <p:ph type="body" sz="quarter" idx="11"/>
          </p:nvPr>
        </p:nvSpPr>
        <p:spPr>
          <a:xfrm>
            <a:off x="1180132" y="4487268"/>
            <a:ext cx="8555568" cy="4324350"/>
          </a:xfrm>
        </p:spPr>
        <p:txBody>
          <a:bodyPr/>
          <a:lstStyle/>
          <a:p>
            <a:endParaRPr lang="en-GB" dirty="0"/>
          </a:p>
        </p:txBody>
      </p:sp>
      <p:pic>
        <p:nvPicPr>
          <p:cNvPr id="1026" name="Picture 2" descr="https://image.slidesharecdn.com/gillysalmoncarpediemfinal27thaugust-150828004306-lva1-app6891/95/gilly-salmon-carpe-diem-august-2015-8-638.jpg?cb=144073854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0415" y="1432519"/>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00192" y="5517232"/>
            <a:ext cx="2304256" cy="369332"/>
          </a:xfrm>
          <a:prstGeom prst="rect">
            <a:avLst/>
          </a:prstGeom>
          <a:noFill/>
        </p:spPr>
        <p:txBody>
          <a:bodyPr wrap="square" rtlCol="0">
            <a:spAutoFit/>
          </a:bodyPr>
          <a:lstStyle/>
          <a:p>
            <a:r>
              <a:rPr lang="en-GB" dirty="0" smtClean="0"/>
              <a:t>Salmon, 2011</a:t>
            </a:r>
            <a:endParaRPr lang="en-GB" dirty="0"/>
          </a:p>
        </p:txBody>
      </p:sp>
    </p:spTree>
    <p:extLst>
      <p:ext uri="{BB962C8B-B14F-4D97-AF65-F5344CB8AC3E}">
        <p14:creationId xmlns:p14="http://schemas.microsoft.com/office/powerpoint/2010/main" val="306493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23</a:t>
            </a:fld>
            <a:endParaRPr lang="en-US" b="1" dirty="0"/>
          </a:p>
        </p:txBody>
      </p:sp>
      <p:sp>
        <p:nvSpPr>
          <p:cNvPr id="4" name="Text Placeholder 3"/>
          <p:cNvSpPr>
            <a:spLocks noGrp="1"/>
          </p:cNvSpPr>
          <p:nvPr>
            <p:ph type="body" sz="quarter" idx="11"/>
          </p:nvPr>
        </p:nvSpPr>
        <p:spPr>
          <a:xfrm>
            <a:off x="7380312" y="5589240"/>
            <a:ext cx="1611371" cy="487710"/>
          </a:xfrm>
        </p:spPr>
        <p:txBody>
          <a:bodyPr>
            <a:normAutofit fontScale="85000" lnSpcReduction="10000"/>
          </a:bodyPr>
          <a:lstStyle/>
          <a:p>
            <a:pPr marL="0" indent="0">
              <a:buNone/>
            </a:pPr>
            <a:r>
              <a:rPr lang="en-GB" dirty="0" smtClean="0"/>
              <a:t>Galley (2015)</a:t>
            </a: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04" y="0"/>
            <a:ext cx="6773644" cy="6816569"/>
          </a:xfrm>
          <a:prstGeom prst="rect">
            <a:avLst/>
          </a:prstGeom>
        </p:spPr>
      </p:pic>
    </p:spTree>
    <p:extLst>
      <p:ext uri="{BB962C8B-B14F-4D97-AF65-F5344CB8AC3E}">
        <p14:creationId xmlns:p14="http://schemas.microsoft.com/office/powerpoint/2010/main" val="3615778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24</a:t>
            </a:fld>
            <a:endParaRPr lang="en-US" b="1" dirty="0"/>
          </a:p>
        </p:txBody>
      </p:sp>
      <p:sp>
        <p:nvSpPr>
          <p:cNvPr id="4" name="Text Placeholder 3"/>
          <p:cNvSpPr>
            <a:spLocks noGrp="1"/>
          </p:cNvSpPr>
          <p:nvPr>
            <p:ph type="body" sz="quarter" idx="11"/>
          </p:nvPr>
        </p:nvSpPr>
        <p:spPr/>
        <p:txBody>
          <a:bodyPr/>
          <a:lstStyle/>
          <a:p>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98" y="116632"/>
            <a:ext cx="5751964" cy="6858000"/>
          </a:xfrm>
          <a:prstGeom prst="rect">
            <a:avLst/>
          </a:prstGeom>
        </p:spPr>
      </p:pic>
      <p:sp>
        <p:nvSpPr>
          <p:cNvPr id="7" name="TextBox 6"/>
          <p:cNvSpPr txBox="1"/>
          <p:nvPr/>
        </p:nvSpPr>
        <p:spPr>
          <a:xfrm>
            <a:off x="6561667" y="5125834"/>
            <a:ext cx="2421470" cy="400110"/>
          </a:xfrm>
          <a:prstGeom prst="rect">
            <a:avLst/>
          </a:prstGeom>
          <a:noFill/>
        </p:spPr>
        <p:txBody>
          <a:bodyPr wrap="square" rtlCol="0">
            <a:spAutoFit/>
          </a:bodyPr>
          <a:lstStyle/>
          <a:p>
            <a:r>
              <a:rPr lang="en-GB" sz="2000" dirty="0" smtClean="0"/>
              <a:t>Niall Sclater 2017</a:t>
            </a:r>
            <a:endParaRPr lang="en-GB" sz="2000" dirty="0"/>
          </a:p>
        </p:txBody>
      </p:sp>
    </p:spTree>
    <p:extLst>
      <p:ext uri="{BB962C8B-B14F-4D97-AF65-F5344CB8AC3E}">
        <p14:creationId xmlns:p14="http://schemas.microsoft.com/office/powerpoint/2010/main" val="2421039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fld id="{C837C1E8-7741-3740-B0D3-00EB180785DC}" type="slidenum">
              <a:rPr lang="en-US" b="1" smtClean="0"/>
              <a:pPr/>
              <a:t>25</a:t>
            </a:fld>
            <a:endParaRPr lang="en-US" b="1" dirty="0"/>
          </a:p>
        </p:txBody>
      </p:sp>
      <p:pic>
        <p:nvPicPr>
          <p:cNvPr id="1026" name="Picture 2" descr="Image result for clow learning analytics cy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620688"/>
            <a:ext cx="7289192"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234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26</a:t>
            </a:fld>
            <a:endParaRPr lang="en-US" b="1" dirty="0"/>
          </a:p>
        </p:txBody>
      </p:sp>
      <p:sp>
        <p:nvSpPr>
          <p:cNvPr id="4" name="Text Placeholder 3"/>
          <p:cNvSpPr>
            <a:spLocks noGrp="1"/>
          </p:cNvSpPr>
          <p:nvPr>
            <p:ph type="body" sz="quarter" idx="11"/>
          </p:nvPr>
        </p:nvSpPr>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1219200"/>
            <a:ext cx="6034617" cy="4525963"/>
          </a:xfrm>
          <a:prstGeom prst="rect">
            <a:avLst/>
          </a:prstGeom>
        </p:spPr>
      </p:pic>
    </p:spTree>
    <p:extLst>
      <p:ext uri="{BB962C8B-B14F-4D97-AF65-F5344CB8AC3E}">
        <p14:creationId xmlns:p14="http://schemas.microsoft.com/office/powerpoint/2010/main" val="3403323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Let’s not forget: Learning analytics are about learning</a:t>
            </a:r>
            <a:br>
              <a:rPr lang="en-GB" dirty="0"/>
            </a:br>
            <a:endParaRPr lang="en-GB" dirty="0"/>
          </a:p>
        </p:txBody>
      </p:sp>
      <p:sp>
        <p:nvSpPr>
          <p:cNvPr id="3" name="Content Placeholder 2"/>
          <p:cNvSpPr>
            <a:spLocks noGrp="1"/>
          </p:cNvSpPr>
          <p:nvPr>
            <p:ph idx="1"/>
          </p:nvPr>
        </p:nvSpPr>
        <p:spPr>
          <a:xfrm>
            <a:off x="609600" y="1752600"/>
            <a:ext cx="8229600" cy="4525963"/>
          </a:xfrm>
        </p:spPr>
        <p:txBody>
          <a:bodyPr>
            <a:normAutofit fontScale="92500" lnSpcReduction="10000"/>
          </a:bodyPr>
          <a:lstStyle/>
          <a:p>
            <a:pPr marL="0" indent="0">
              <a:buNone/>
            </a:pPr>
            <a:r>
              <a:rPr lang="en-GB" dirty="0"/>
              <a:t>As a comparable analogy to teaching to the test rather than teaching to improve understanding, learning analytics that do not promote effective learning and teaching are susceptible to the use of trivial measures such as increased number of log‐ins into an LMS, as a way to evaluate learning progression. </a:t>
            </a:r>
            <a:r>
              <a:rPr lang="en-GB" dirty="0" smtClean="0"/>
              <a:t>In </a:t>
            </a:r>
            <a:r>
              <a:rPr lang="en-GB" dirty="0"/>
              <a:t>order to avoid such undesirable practices, the involvement of the relevant stakeholders – e.g., learners, instructors, instructional designers, information technology support, and institutional administrators – is necessary in all stages of the development, implementation, and evaluation of learning analytics and the culture that the extensive use of data in education carries.  </a:t>
            </a:r>
            <a:endParaRPr lang="en-GB" dirty="0" smtClean="0"/>
          </a:p>
          <a:p>
            <a:pPr marL="0" indent="0">
              <a:buNone/>
            </a:pPr>
            <a:endParaRPr lang="en-GB" dirty="0"/>
          </a:p>
          <a:p>
            <a:pPr marL="0" indent="0" algn="r">
              <a:buNone/>
            </a:pPr>
            <a:r>
              <a:rPr lang="en-GB" sz="2000" dirty="0" err="1"/>
              <a:t>Gašević</a:t>
            </a:r>
            <a:r>
              <a:rPr lang="en-GB" sz="2000" dirty="0"/>
              <a:t>, D., Dawson, S. &amp; Siemens, G. </a:t>
            </a:r>
            <a:r>
              <a:rPr lang="en-GB" sz="2000" dirty="0" smtClean="0"/>
              <a:t>(2015)</a:t>
            </a:r>
            <a:endParaRPr lang="en-GB" sz="2000"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3757" y="6535095"/>
            <a:ext cx="4657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346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Evidence</a:t>
            </a:r>
            <a:endParaRPr lang="en-GB" dirty="0"/>
          </a:p>
        </p:txBody>
      </p:sp>
      <p:sp>
        <p:nvSpPr>
          <p:cNvPr id="4" name="Text Placeholder 3"/>
          <p:cNvSpPr>
            <a:spLocks noGrp="1"/>
          </p:cNvSpPr>
          <p:nvPr>
            <p:ph type="body" sz="quarter" idx="11"/>
          </p:nvPr>
        </p:nvSpPr>
        <p:spPr/>
        <p:txBody>
          <a:bodyPr/>
          <a:lstStyle/>
          <a:p>
            <a:endParaRPr lang="en-GB" smtClean="0"/>
          </a:p>
          <a:p>
            <a:pPr lvl="1"/>
            <a:endParaRPr lang="en-GB" dirty="0"/>
          </a:p>
        </p:txBody>
      </p:sp>
      <p:pic>
        <p:nvPicPr>
          <p:cNvPr id="5" name="Content Placeholder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35696" y="1246004"/>
            <a:ext cx="6241876" cy="4899873"/>
          </a:xfrm>
          <a:prstGeom prst="rect">
            <a:avLst/>
          </a:prstGeom>
        </p:spPr>
      </p:pic>
    </p:spTree>
    <p:extLst>
      <p:ext uri="{BB962C8B-B14F-4D97-AF65-F5344CB8AC3E}">
        <p14:creationId xmlns:p14="http://schemas.microsoft.com/office/powerpoint/2010/main" val="1926435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73100" y="1484784"/>
            <a:ext cx="7874000" cy="1277813"/>
          </a:xfrm>
        </p:spPr>
        <p:txBody>
          <a:bodyPr/>
          <a:lstStyle/>
          <a:p>
            <a:r>
              <a:rPr lang="en-GB" dirty="0" smtClean="0"/>
              <a:t>So what?</a:t>
            </a:r>
            <a:br>
              <a:rPr lang="en-GB" dirty="0" smtClean="0"/>
            </a:br>
            <a:r>
              <a:rPr lang="en-GB" dirty="0" smtClean="0"/>
              <a:t/>
            </a:r>
            <a:br>
              <a:rPr lang="en-GB" dirty="0" smtClean="0"/>
            </a:br>
            <a:r>
              <a:rPr lang="en-GB" dirty="0" smtClean="0"/>
              <a:t/>
            </a:r>
            <a:br>
              <a:rPr lang="en-GB" dirty="0" smtClean="0"/>
            </a:br>
            <a:endParaRPr lang="en-GB" dirty="0"/>
          </a:p>
        </p:txBody>
      </p:sp>
      <p:sp>
        <p:nvSpPr>
          <p:cNvPr id="2" name="TextBox 1"/>
          <p:cNvSpPr txBox="1"/>
          <p:nvPr/>
        </p:nvSpPr>
        <p:spPr>
          <a:xfrm>
            <a:off x="539552" y="2852936"/>
            <a:ext cx="7874000" cy="1754326"/>
          </a:xfrm>
          <a:prstGeom prst="rect">
            <a:avLst/>
          </a:prstGeom>
          <a:noFill/>
        </p:spPr>
        <p:txBody>
          <a:bodyPr wrap="square" rtlCol="0">
            <a:spAutoFit/>
          </a:bodyPr>
          <a:lstStyle/>
          <a:p>
            <a:r>
              <a:rPr lang="en-GB" sz="5400" dirty="0">
                <a:solidFill>
                  <a:srgbClr val="FFFF00"/>
                </a:solidFill>
              </a:rPr>
              <a:t>How do you know that the learning design is </a:t>
            </a:r>
            <a:r>
              <a:rPr lang="en-GB" sz="5400" dirty="0" smtClean="0">
                <a:solidFill>
                  <a:srgbClr val="FFFF00"/>
                </a:solidFill>
              </a:rPr>
              <a:t>working?</a:t>
            </a:r>
            <a:r>
              <a:rPr lang="en-GB" dirty="0" smtClean="0"/>
              <a:t>?</a:t>
            </a:r>
            <a:endParaRPr lang="en-GB" dirty="0"/>
          </a:p>
        </p:txBody>
      </p:sp>
    </p:spTree>
    <p:extLst>
      <p:ext uri="{BB962C8B-B14F-4D97-AF65-F5344CB8AC3E}">
        <p14:creationId xmlns:p14="http://schemas.microsoft.com/office/powerpoint/2010/main" val="42297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bedeworkLogo-forLightB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35770" y="5402100"/>
            <a:ext cx="2318679" cy="554777"/>
          </a:xfrm>
          <a:prstGeom prst="rect">
            <a:avLst/>
          </a:prstGeom>
          <a:ln w="12700">
            <a:miter lim="400000"/>
          </a:ln>
        </p:spPr>
      </p:pic>
      <p:pic>
        <p:nvPicPr>
          <p:cNvPr id="246" name="cas_max_logo_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2733" y="1084810"/>
            <a:ext cx="1112318" cy="853005"/>
          </a:xfrm>
          <a:prstGeom prst="rect">
            <a:avLst/>
          </a:prstGeom>
          <a:ln w="12700">
            <a:miter lim="400000"/>
          </a:ln>
        </p:spPr>
      </p:pic>
      <p:pic>
        <p:nvPicPr>
          <p:cNvPr id="247" name="karuta-eportfolio-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8633" y="4840666"/>
            <a:ext cx="1455540" cy="1116211"/>
          </a:xfrm>
          <a:prstGeom prst="rect">
            <a:avLst/>
          </a:prstGeom>
          <a:ln w="12700">
            <a:miter lim="400000"/>
          </a:ln>
        </p:spPr>
      </p:pic>
      <p:pic>
        <p:nvPicPr>
          <p:cNvPr id="248" name="oae-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9510" y="3974901"/>
            <a:ext cx="1455540" cy="1116212"/>
          </a:xfrm>
          <a:prstGeom prst="rect">
            <a:avLst/>
          </a:prstGeom>
          <a:ln w="12700">
            <a:miter lim="400000"/>
          </a:ln>
        </p:spPr>
      </p:pic>
      <p:pic>
        <p:nvPicPr>
          <p:cNvPr id="249" name="opencast_schrift.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815082" y="2909479"/>
            <a:ext cx="2002642" cy="405444"/>
          </a:xfrm>
          <a:prstGeom prst="rect">
            <a:avLst/>
          </a:prstGeom>
          <a:ln w="12700">
            <a:miter lim="400000"/>
          </a:ln>
        </p:spPr>
      </p:pic>
      <p:pic>
        <p:nvPicPr>
          <p:cNvPr id="250" name="sakai.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034058" y="2424230"/>
            <a:ext cx="1856556" cy="1116212"/>
          </a:xfrm>
          <a:prstGeom prst="rect">
            <a:avLst/>
          </a:prstGeom>
          <a:ln w="12700">
            <a:miter lim="400000"/>
          </a:ln>
        </p:spPr>
      </p:pic>
      <p:pic>
        <p:nvPicPr>
          <p:cNvPr id="251" name="ssp_max_logo.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2434" y="1070742"/>
            <a:ext cx="1241227" cy="1116212"/>
          </a:xfrm>
          <a:prstGeom prst="rect">
            <a:avLst/>
          </a:prstGeom>
          <a:ln w="12700">
            <a:miter lim="400000"/>
          </a:ln>
        </p:spPr>
      </p:pic>
      <p:pic>
        <p:nvPicPr>
          <p:cNvPr id="252" name="Unitimelogo.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7640" y="4099296"/>
            <a:ext cx="1455540" cy="955477"/>
          </a:xfrm>
          <a:prstGeom prst="rect">
            <a:avLst/>
          </a:prstGeom>
          <a:ln w="12700">
            <a:miter lim="400000"/>
          </a:ln>
        </p:spPr>
      </p:pic>
      <p:pic>
        <p:nvPicPr>
          <p:cNvPr id="253" name="uPortal_400.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29589" y="1595438"/>
            <a:ext cx="1455540" cy="455415"/>
          </a:xfrm>
          <a:prstGeom prst="rect">
            <a:avLst/>
          </a:prstGeom>
          <a:ln w="12700">
            <a:miter lim="400000"/>
          </a:ln>
        </p:spPr>
      </p:pic>
      <p:pic>
        <p:nvPicPr>
          <p:cNvPr id="254" name="xerte-logo_0.pn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59021" y="3860520"/>
            <a:ext cx="1455540" cy="1071563"/>
          </a:xfrm>
          <a:prstGeom prst="rect">
            <a:avLst/>
          </a:prstGeom>
          <a:ln w="12700">
            <a:miter lim="400000"/>
          </a:ln>
        </p:spPr>
      </p:pic>
      <p:sp>
        <p:nvSpPr>
          <p:cNvPr id="255" name="Shape 255"/>
          <p:cNvSpPr/>
          <p:nvPr/>
        </p:nvSpPr>
        <p:spPr>
          <a:xfrm>
            <a:off x="2562640" y="6236984"/>
            <a:ext cx="4799392" cy="46160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b="1">
                <a:solidFill>
                  <a:srgbClr val="FF0B25"/>
                </a:solidFill>
                <a:latin typeface="Helvetica"/>
                <a:ea typeface="Helvetica"/>
                <a:cs typeface="Helvetica"/>
                <a:sym typeface="Helvetica"/>
              </a:defRPr>
            </a:lvl1pPr>
          </a:lstStyle>
          <a:p>
            <a:pPr algn="ctr" defTabSz="410751" hangingPunct="0"/>
            <a:r>
              <a:rPr sz="2531" kern="0"/>
              <a:t>Apereo Software Communities</a:t>
            </a:r>
          </a:p>
        </p:txBody>
      </p:sp>
      <p:pic>
        <p:nvPicPr>
          <p:cNvPr id="256" name="pasted-image.pdf"/>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22449" y="1770638"/>
            <a:ext cx="1309654" cy="492156"/>
          </a:xfrm>
          <a:prstGeom prst="rect">
            <a:avLst/>
          </a:prstGeom>
          <a:ln w="12700">
            <a:miter lim="400000"/>
          </a:ln>
        </p:spPr>
      </p:pic>
      <p:sp>
        <p:nvSpPr>
          <p:cNvPr id="257" name="Shape 257"/>
          <p:cNvSpPr/>
          <p:nvPr/>
        </p:nvSpPr>
        <p:spPr>
          <a:xfrm>
            <a:off x="867427" y="2942615"/>
            <a:ext cx="1296831" cy="46160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b="1">
                <a:solidFill>
                  <a:srgbClr val="5B6CFF"/>
                </a:solidFill>
                <a:latin typeface="Myriad Pro"/>
                <a:ea typeface="Myriad Pro"/>
                <a:cs typeface="Myriad Pro"/>
                <a:sym typeface="Myriad Pro"/>
              </a:defRPr>
            </a:lvl1pPr>
          </a:lstStyle>
          <a:p>
            <a:pPr algn="ctr" defTabSz="410751" hangingPunct="0"/>
            <a:r>
              <a:rPr sz="2531" kern="0" dirty="0"/>
              <a:t>OA LAP</a:t>
            </a:r>
          </a:p>
        </p:txBody>
      </p:sp>
      <p:sp>
        <p:nvSpPr>
          <p:cNvPr id="258" name="Shape 258"/>
          <p:cNvSpPr/>
          <p:nvPr/>
        </p:nvSpPr>
        <p:spPr>
          <a:xfrm>
            <a:off x="867426" y="3433525"/>
            <a:ext cx="1296831" cy="46160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b="1">
                <a:solidFill>
                  <a:srgbClr val="5B6CFF"/>
                </a:solidFill>
                <a:latin typeface="Myriad Pro"/>
                <a:ea typeface="Myriad Pro"/>
                <a:cs typeface="Myriad Pro"/>
                <a:sym typeface="Myriad Pro"/>
              </a:defRPr>
            </a:lvl1pPr>
          </a:lstStyle>
          <a:p>
            <a:pPr algn="ctr" defTabSz="410751" hangingPunct="0"/>
            <a:r>
              <a:rPr sz="2531" kern="0" dirty="0"/>
              <a:t>OA LRS</a:t>
            </a:r>
          </a:p>
        </p:txBody>
      </p:sp>
      <p:sp>
        <p:nvSpPr>
          <p:cNvPr id="259" name="Shape 259"/>
          <p:cNvSpPr/>
          <p:nvPr/>
        </p:nvSpPr>
        <p:spPr>
          <a:xfrm>
            <a:off x="867427" y="2450723"/>
            <a:ext cx="2346797" cy="46160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b="1">
                <a:solidFill>
                  <a:srgbClr val="5B6CFF"/>
                </a:solidFill>
                <a:latin typeface="Myriad Pro"/>
                <a:ea typeface="Myriad Pro"/>
                <a:cs typeface="Myriad Pro"/>
                <a:sym typeface="Myriad Pro"/>
              </a:defRPr>
            </a:lvl1pPr>
          </a:lstStyle>
          <a:p>
            <a:pPr algn="ctr" defTabSz="410751" hangingPunct="0"/>
            <a:r>
              <a:rPr sz="2531" kern="0" dirty="0"/>
              <a:t>OA Dashboard</a:t>
            </a:r>
          </a:p>
        </p:txBody>
      </p:sp>
      <p:pic>
        <p:nvPicPr>
          <p:cNvPr id="17" name="Picture 16" descr="Image result for apereo 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59671" y="163218"/>
            <a:ext cx="3124200" cy="68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0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693" y="814290"/>
            <a:ext cx="8562974" cy="4324350"/>
          </a:xfrm>
        </p:spPr>
        <p:txBody>
          <a:bodyPr/>
          <a:lstStyle/>
          <a:p>
            <a:pPr marL="0" indent="0">
              <a:buNone/>
            </a:pPr>
            <a:r>
              <a:rPr lang="en-GB" sz="3600" dirty="0" smtClean="0"/>
              <a:t>“Throughout </a:t>
            </a:r>
            <a:r>
              <a:rPr lang="en-GB" sz="3600" dirty="0"/>
              <a:t>the history of education, the adoption of instructional programs and practices has been driven more by ideology, faddism, politics, and marketing than by </a:t>
            </a:r>
            <a:r>
              <a:rPr lang="en-GB" sz="3600" dirty="0" smtClean="0"/>
              <a:t>evidence.”</a:t>
            </a:r>
            <a:r>
              <a:rPr lang="en-GB" sz="3600" dirty="0"/>
              <a:t> </a:t>
            </a:r>
            <a:endParaRPr lang="en-GB" sz="3600" dirty="0" smtClean="0"/>
          </a:p>
          <a:p>
            <a:pPr marL="0" indent="0" algn="r">
              <a:buNone/>
            </a:pPr>
            <a:r>
              <a:rPr lang="en-GB" dirty="0" err="1" smtClean="0"/>
              <a:t>Slavin</a:t>
            </a:r>
            <a:r>
              <a:rPr lang="en-GB" dirty="0" smtClean="0"/>
              <a:t> </a:t>
            </a:r>
            <a:r>
              <a:rPr lang="en-GB" dirty="0"/>
              <a:t>(2008) </a:t>
            </a:r>
          </a:p>
        </p:txBody>
      </p:sp>
    </p:spTree>
    <p:extLst>
      <p:ext uri="{BB962C8B-B14F-4D97-AF65-F5344CB8AC3E}">
        <p14:creationId xmlns:p14="http://schemas.microsoft.com/office/powerpoint/2010/main" val="1934287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92099" y="836712"/>
            <a:ext cx="8555568" cy="5400600"/>
          </a:xfrm>
        </p:spPr>
        <p:txBody>
          <a:bodyPr/>
          <a:lstStyle/>
          <a:p>
            <a:pPr marL="0" indent="0">
              <a:buNone/>
            </a:pPr>
            <a:r>
              <a:rPr lang="en-GB" sz="3600" dirty="0" smtClean="0"/>
              <a:t>“it </a:t>
            </a:r>
            <a:r>
              <a:rPr lang="en-GB" sz="3600" dirty="0"/>
              <a:t>is bordering on the unethical to implement untried and untested recommendations in educational practice, just as it is unethical to use untested products and procedures on hospital patients without their </a:t>
            </a:r>
            <a:r>
              <a:rPr lang="en-GB" sz="3600" dirty="0" smtClean="0"/>
              <a:t>consent”</a:t>
            </a:r>
          </a:p>
          <a:p>
            <a:pPr marL="0" indent="0" algn="r">
              <a:buNone/>
            </a:pPr>
            <a:r>
              <a:rPr lang="en-GB" dirty="0"/>
              <a:t>Cohen, </a:t>
            </a:r>
            <a:r>
              <a:rPr lang="en-GB" dirty="0" err="1"/>
              <a:t>Manion</a:t>
            </a:r>
            <a:r>
              <a:rPr lang="en-GB" dirty="0"/>
              <a:t> and Morrison (</a:t>
            </a:r>
            <a:r>
              <a:rPr lang="en-GB" dirty="0" smtClean="0"/>
              <a:t>2011)</a:t>
            </a:r>
            <a:endParaRPr lang="en-GB" dirty="0"/>
          </a:p>
          <a:p>
            <a:pPr marL="0" indent="0">
              <a:buNone/>
            </a:pPr>
            <a:endParaRPr lang="en-GB" dirty="0"/>
          </a:p>
        </p:txBody>
      </p:sp>
      <p:sp>
        <p:nvSpPr>
          <p:cNvPr id="5" name="Footer Placeholder 2"/>
          <p:cNvSpPr>
            <a:spLocks noGrp="1"/>
          </p:cNvSpPr>
          <p:nvPr>
            <p:ph type="ftr" sz="quarter" idx="10"/>
          </p:nvPr>
        </p:nvSpPr>
        <p:spPr>
          <a:xfrm>
            <a:off x="4275667" y="6524625"/>
            <a:ext cx="4572000" cy="168275"/>
          </a:xfrm>
        </p:spPr>
        <p:txBody>
          <a:bodyPr/>
          <a:lstStyle/>
          <a:p>
            <a:fld id="{C837C1E8-7741-3740-B0D3-00EB180785DC}" type="slidenum">
              <a:rPr lang="en-US" b="1" smtClean="0"/>
              <a:pPr/>
              <a:t>31</a:t>
            </a:fld>
            <a:endParaRPr lang="en-US" b="1" dirty="0"/>
          </a:p>
        </p:txBody>
      </p:sp>
    </p:spTree>
    <p:extLst>
      <p:ext uri="{BB962C8B-B14F-4D97-AF65-F5344CB8AC3E}">
        <p14:creationId xmlns:p14="http://schemas.microsoft.com/office/powerpoint/2010/main" val="155582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  </a:t>
            </a:r>
            <a:fld id="{C837C1E8-7741-3740-B0D3-00EB180785DC}" type="slidenum">
              <a:rPr lang="en-US" b="1" smtClean="0"/>
              <a:pPr/>
              <a:t>32</a:t>
            </a:fld>
            <a:endParaRPr lang="en-US" b="1" dirty="0"/>
          </a:p>
        </p:txBody>
      </p:sp>
      <p:sp>
        <p:nvSpPr>
          <p:cNvPr id="4" name="Text Placeholder 3"/>
          <p:cNvSpPr>
            <a:spLocks noGrp="1"/>
          </p:cNvSpPr>
          <p:nvPr>
            <p:ph type="body" sz="quarter" idx="11"/>
          </p:nvPr>
        </p:nvSpPr>
        <p:spPr>
          <a:xfrm>
            <a:off x="292099" y="764704"/>
            <a:ext cx="8555568" cy="5400600"/>
          </a:xfrm>
        </p:spPr>
        <p:txBody>
          <a:bodyPr>
            <a:normAutofit fontScale="70000" lnSpcReduction="20000"/>
          </a:bodyPr>
          <a:lstStyle/>
          <a:p>
            <a:pPr marL="0" indent="0">
              <a:buNone/>
            </a:pPr>
            <a:r>
              <a:rPr lang="en-GB" sz="5100" dirty="0"/>
              <a:t>Faced with access to large collections of data and powerful open source analysis software, researches (sic) will be subject to a variety of temptations to poke about in this data in thoroughly unprincipled ways. While these fishing expeditions may uncover seemingly interesting relationships between constructs, without an interpretive framework grounded in specific theoretical commitments, the data tail may come to wag the theory dog.</a:t>
            </a:r>
          </a:p>
          <a:p>
            <a:pPr marL="0" indent="0" algn="r">
              <a:buNone/>
            </a:pPr>
            <a:r>
              <a:rPr lang="en-GB" dirty="0" err="1" smtClean="0"/>
              <a:t>Atkisson</a:t>
            </a:r>
            <a:r>
              <a:rPr lang="en-GB" dirty="0" smtClean="0"/>
              <a:t> &amp; Wiley (2011)</a:t>
            </a:r>
            <a:endParaRPr lang="en-GB" dirty="0"/>
          </a:p>
        </p:txBody>
      </p:sp>
    </p:spTree>
    <p:extLst>
      <p:ext uri="{BB962C8B-B14F-4D97-AF65-F5344CB8AC3E}">
        <p14:creationId xmlns:p14="http://schemas.microsoft.com/office/powerpoint/2010/main" val="4066816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design approach</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33</a:t>
            </a:fld>
            <a:endParaRPr lang="en-US" b="1" dirty="0"/>
          </a:p>
        </p:txBody>
      </p:sp>
      <p:sp>
        <p:nvSpPr>
          <p:cNvPr id="4" name="Text Placeholder 3"/>
          <p:cNvSpPr>
            <a:spLocks noGrp="1"/>
          </p:cNvSpPr>
          <p:nvPr>
            <p:ph type="body" sz="quarter" idx="11"/>
          </p:nvPr>
        </p:nvSpPr>
        <p:spPr/>
        <p:txBody>
          <a:bodyPr>
            <a:normAutofit/>
          </a:bodyPr>
          <a:lstStyle/>
          <a:p>
            <a:r>
              <a:rPr lang="en-GB" dirty="0" smtClean="0"/>
              <a:t>what is my research question?</a:t>
            </a:r>
          </a:p>
          <a:p>
            <a:pPr lvl="1"/>
            <a:r>
              <a:rPr lang="en-GB" dirty="0"/>
              <a:t>i</a:t>
            </a:r>
            <a:r>
              <a:rPr lang="en-GB" dirty="0" smtClean="0"/>
              <a:t>s my learning design </a:t>
            </a:r>
            <a:r>
              <a:rPr lang="en-GB" dirty="0" smtClean="0">
                <a:solidFill>
                  <a:srgbClr val="FF0000"/>
                </a:solidFill>
              </a:rPr>
              <a:t>successful</a:t>
            </a:r>
            <a:r>
              <a:rPr lang="en-GB" dirty="0" smtClean="0"/>
              <a:t>?</a:t>
            </a:r>
          </a:p>
          <a:p>
            <a:r>
              <a:rPr lang="en-GB" dirty="0" smtClean="0"/>
              <a:t>what data will I need to collect to answer that question?</a:t>
            </a:r>
          </a:p>
          <a:p>
            <a:r>
              <a:rPr lang="en-GB" dirty="0" smtClean="0"/>
              <a:t>how will I collect that data?</a:t>
            </a:r>
          </a:p>
          <a:p>
            <a:r>
              <a:rPr lang="en-GB" dirty="0"/>
              <a:t>h</a:t>
            </a:r>
            <a:r>
              <a:rPr lang="en-GB" dirty="0" smtClean="0"/>
              <a:t>ow will I analyse that data?</a:t>
            </a:r>
          </a:p>
          <a:p>
            <a:pPr lvl="1"/>
            <a:r>
              <a:rPr lang="en-GB" dirty="0"/>
              <a:t>w</a:t>
            </a:r>
            <a:r>
              <a:rPr lang="en-GB" dirty="0" smtClean="0"/>
              <a:t>hich patterns represent successful outcomes?</a:t>
            </a:r>
          </a:p>
          <a:p>
            <a:pPr lvl="1"/>
            <a:r>
              <a:rPr lang="en-GB" dirty="0"/>
              <a:t>w</a:t>
            </a:r>
            <a:r>
              <a:rPr lang="en-GB" dirty="0" smtClean="0"/>
              <a:t>hich patterns represent less successful outcomes/failure?</a:t>
            </a:r>
          </a:p>
          <a:p>
            <a:r>
              <a:rPr lang="en-GB" dirty="0"/>
              <a:t>h</a:t>
            </a:r>
            <a:r>
              <a:rPr lang="en-GB" dirty="0" smtClean="0"/>
              <a:t>ow can use the analysis to improve the learning design?</a:t>
            </a:r>
          </a:p>
          <a:p>
            <a:pPr marL="0" indent="0">
              <a:buNone/>
            </a:pPr>
            <a:endParaRPr lang="en-GB" dirty="0" smtClean="0"/>
          </a:p>
        </p:txBody>
      </p:sp>
      <p:sp>
        <p:nvSpPr>
          <p:cNvPr id="5" name="TextBox 4"/>
          <p:cNvSpPr txBox="1"/>
          <p:nvPr/>
        </p:nvSpPr>
        <p:spPr>
          <a:xfrm rot="1869167">
            <a:off x="635757" y="3168871"/>
            <a:ext cx="7868252" cy="1200329"/>
          </a:xfrm>
          <a:prstGeom prst="rect">
            <a:avLst/>
          </a:prstGeom>
          <a:noFill/>
        </p:spPr>
        <p:txBody>
          <a:bodyPr wrap="square" rtlCol="0">
            <a:spAutoFit/>
          </a:bodyPr>
          <a:lstStyle/>
          <a:p>
            <a:r>
              <a:rPr lang="en-GB" sz="7200" b="1" dirty="0" smtClean="0">
                <a:solidFill>
                  <a:srgbClr val="FF0000"/>
                </a:solidFill>
              </a:rPr>
              <a:t>Actionable insights</a:t>
            </a:r>
            <a:endParaRPr lang="en-GB" sz="7200" b="1" dirty="0">
              <a:solidFill>
                <a:srgbClr val="FF0000"/>
              </a:solidFill>
            </a:endParaRPr>
          </a:p>
        </p:txBody>
      </p:sp>
    </p:spTree>
    <p:extLst>
      <p:ext uri="{BB962C8B-B14F-4D97-AF65-F5344CB8AC3E}">
        <p14:creationId xmlns:p14="http://schemas.microsoft.com/office/powerpoint/2010/main" val="34786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Principles for good practice in undergraduate education</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34</a:t>
            </a:fld>
            <a:endParaRPr lang="en-US" b="1" dirty="0"/>
          </a:p>
        </p:txBody>
      </p:sp>
      <p:sp>
        <p:nvSpPr>
          <p:cNvPr id="4" name="Text Placeholder 3"/>
          <p:cNvSpPr>
            <a:spLocks noGrp="1"/>
          </p:cNvSpPr>
          <p:nvPr>
            <p:ph type="body" sz="quarter" idx="11"/>
          </p:nvPr>
        </p:nvSpPr>
        <p:spPr>
          <a:xfrm>
            <a:off x="292099" y="1752599"/>
            <a:ext cx="8555568" cy="4009251"/>
          </a:xfrm>
        </p:spPr>
        <p:txBody>
          <a:bodyPr>
            <a:normAutofit/>
          </a:bodyPr>
          <a:lstStyle/>
          <a:p>
            <a:pPr marL="457200" indent="-457200">
              <a:buFont typeface="+mj-lt"/>
              <a:buAutoNum type="arabicPeriod"/>
            </a:pPr>
            <a:r>
              <a:rPr lang="en-GB" dirty="0"/>
              <a:t>e</a:t>
            </a:r>
            <a:r>
              <a:rPr lang="en-GB" dirty="0" smtClean="0"/>
              <a:t>ncourages </a:t>
            </a:r>
            <a:r>
              <a:rPr lang="en-GB" dirty="0">
                <a:solidFill>
                  <a:srgbClr val="F05125"/>
                </a:solidFill>
              </a:rPr>
              <a:t>contacts</a:t>
            </a:r>
            <a:r>
              <a:rPr lang="en-GB" dirty="0"/>
              <a:t> between students and </a:t>
            </a:r>
            <a:r>
              <a:rPr lang="en-GB" dirty="0" smtClean="0"/>
              <a:t>faculty</a:t>
            </a:r>
          </a:p>
          <a:p>
            <a:pPr marL="457200" indent="-457200">
              <a:buFont typeface="+mj-lt"/>
              <a:buAutoNum type="arabicPeriod"/>
            </a:pPr>
            <a:r>
              <a:rPr lang="en-GB" dirty="0" smtClean="0"/>
              <a:t>develops </a:t>
            </a:r>
            <a:r>
              <a:rPr lang="en-GB" dirty="0">
                <a:solidFill>
                  <a:srgbClr val="F05125"/>
                </a:solidFill>
              </a:rPr>
              <a:t>reciprocity and cooperation </a:t>
            </a:r>
            <a:r>
              <a:rPr lang="en-GB" dirty="0"/>
              <a:t>among </a:t>
            </a:r>
            <a:r>
              <a:rPr lang="en-GB" dirty="0" smtClean="0"/>
              <a:t>students </a:t>
            </a:r>
          </a:p>
          <a:p>
            <a:pPr marL="457200" indent="-457200">
              <a:buFont typeface="+mj-lt"/>
              <a:buAutoNum type="arabicPeriod"/>
            </a:pPr>
            <a:r>
              <a:rPr lang="en-GB" dirty="0" smtClean="0"/>
              <a:t>uses </a:t>
            </a:r>
            <a:r>
              <a:rPr lang="en-GB" dirty="0">
                <a:solidFill>
                  <a:srgbClr val="F05125"/>
                </a:solidFill>
              </a:rPr>
              <a:t>active learning </a:t>
            </a:r>
            <a:r>
              <a:rPr lang="en-GB" dirty="0" smtClean="0"/>
              <a:t>techniques</a:t>
            </a:r>
          </a:p>
          <a:p>
            <a:pPr marL="457200" indent="-457200">
              <a:buFont typeface="+mj-lt"/>
              <a:buAutoNum type="arabicPeriod"/>
            </a:pPr>
            <a:r>
              <a:rPr lang="en-GB" dirty="0" smtClean="0"/>
              <a:t>gives </a:t>
            </a:r>
            <a:r>
              <a:rPr lang="en-GB" dirty="0">
                <a:solidFill>
                  <a:srgbClr val="F05125"/>
                </a:solidFill>
              </a:rPr>
              <a:t>prompt feedback </a:t>
            </a:r>
            <a:endParaRPr lang="en-GB" dirty="0" smtClean="0">
              <a:solidFill>
                <a:srgbClr val="F05125"/>
              </a:solidFill>
            </a:endParaRPr>
          </a:p>
          <a:p>
            <a:pPr marL="457200" indent="-457200">
              <a:buFont typeface="+mj-lt"/>
              <a:buAutoNum type="arabicPeriod"/>
            </a:pPr>
            <a:r>
              <a:rPr lang="en-GB" dirty="0" smtClean="0"/>
              <a:t>emphasizes </a:t>
            </a:r>
            <a:r>
              <a:rPr lang="en-GB" dirty="0">
                <a:solidFill>
                  <a:srgbClr val="FF0000"/>
                </a:solidFill>
              </a:rPr>
              <a:t>time on task </a:t>
            </a:r>
            <a:endParaRPr lang="en-GB" dirty="0" smtClean="0">
              <a:solidFill>
                <a:srgbClr val="FF0000"/>
              </a:solidFill>
            </a:endParaRPr>
          </a:p>
          <a:p>
            <a:pPr marL="457200" indent="-457200">
              <a:buFont typeface="+mj-lt"/>
              <a:buAutoNum type="arabicPeriod"/>
            </a:pPr>
            <a:r>
              <a:rPr lang="en-GB" dirty="0" smtClean="0"/>
              <a:t>communicates </a:t>
            </a:r>
            <a:r>
              <a:rPr lang="en-GB" dirty="0">
                <a:solidFill>
                  <a:srgbClr val="F05125"/>
                </a:solidFill>
              </a:rPr>
              <a:t>high </a:t>
            </a:r>
            <a:r>
              <a:rPr lang="en-GB" dirty="0" smtClean="0">
                <a:solidFill>
                  <a:srgbClr val="F05125"/>
                </a:solidFill>
              </a:rPr>
              <a:t>expectations</a:t>
            </a:r>
          </a:p>
          <a:p>
            <a:pPr marL="457200" indent="-457200">
              <a:buFont typeface="+mj-lt"/>
              <a:buAutoNum type="arabicPeriod"/>
            </a:pPr>
            <a:r>
              <a:rPr lang="en-GB" dirty="0" smtClean="0"/>
              <a:t>respects </a:t>
            </a:r>
            <a:r>
              <a:rPr lang="en-GB" dirty="0">
                <a:solidFill>
                  <a:srgbClr val="FF0000"/>
                </a:solidFill>
              </a:rPr>
              <a:t>diverse</a:t>
            </a:r>
            <a:r>
              <a:rPr lang="en-GB" dirty="0"/>
              <a:t> talents and ways of learning.</a:t>
            </a:r>
          </a:p>
        </p:txBody>
      </p:sp>
      <p:sp>
        <p:nvSpPr>
          <p:cNvPr id="5" name="TextBox 4"/>
          <p:cNvSpPr txBox="1"/>
          <p:nvPr/>
        </p:nvSpPr>
        <p:spPr>
          <a:xfrm>
            <a:off x="5508104" y="5958572"/>
            <a:ext cx="3418978" cy="369332"/>
          </a:xfrm>
          <a:prstGeom prst="rect">
            <a:avLst/>
          </a:prstGeom>
          <a:noFill/>
        </p:spPr>
        <p:txBody>
          <a:bodyPr wrap="square" rtlCol="0">
            <a:spAutoFit/>
          </a:bodyPr>
          <a:lstStyle/>
          <a:p>
            <a:pPr algn="r"/>
            <a:r>
              <a:rPr lang="en-GB" dirty="0" err="1" smtClean="0"/>
              <a:t>Chickering</a:t>
            </a:r>
            <a:r>
              <a:rPr lang="en-GB" dirty="0" smtClean="0"/>
              <a:t> and </a:t>
            </a:r>
            <a:r>
              <a:rPr lang="en-GB" dirty="0" err="1" smtClean="0"/>
              <a:t>Gamson</a:t>
            </a:r>
            <a:r>
              <a:rPr lang="en-GB" dirty="0" smtClean="0"/>
              <a:t>, 1987</a:t>
            </a:r>
            <a:endParaRPr lang="en-GB" dirty="0"/>
          </a:p>
        </p:txBody>
      </p:sp>
      <p:sp>
        <p:nvSpPr>
          <p:cNvPr id="6" name="TextBox 5"/>
          <p:cNvSpPr txBox="1"/>
          <p:nvPr/>
        </p:nvSpPr>
        <p:spPr>
          <a:xfrm rot="1869167">
            <a:off x="651563" y="3178914"/>
            <a:ext cx="7868252" cy="1200329"/>
          </a:xfrm>
          <a:prstGeom prst="rect">
            <a:avLst/>
          </a:prstGeom>
          <a:noFill/>
        </p:spPr>
        <p:txBody>
          <a:bodyPr wrap="square" rtlCol="0">
            <a:spAutoFit/>
          </a:bodyPr>
          <a:lstStyle/>
          <a:p>
            <a:pPr algn="ctr"/>
            <a:r>
              <a:rPr lang="en-GB" sz="7200" b="1" dirty="0" smtClean="0">
                <a:solidFill>
                  <a:srgbClr val="FF0000"/>
                </a:solidFill>
              </a:rPr>
              <a:t>Evidence?</a:t>
            </a:r>
            <a:endParaRPr lang="en-GB" sz="7200" b="1" dirty="0">
              <a:solidFill>
                <a:srgbClr val="FF0000"/>
              </a:solidFill>
            </a:endParaRPr>
          </a:p>
        </p:txBody>
      </p:sp>
    </p:spTree>
    <p:extLst>
      <p:ext uri="{BB962C8B-B14F-4D97-AF65-F5344CB8AC3E}">
        <p14:creationId xmlns:p14="http://schemas.microsoft.com/office/powerpoint/2010/main" val="40826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learning works: 7 Research-Based Principles for Smart Teaching </a:t>
            </a:r>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35</a:t>
            </a:fld>
            <a:endParaRPr lang="en-US" b="1" dirty="0"/>
          </a:p>
        </p:txBody>
      </p:sp>
      <p:sp>
        <p:nvSpPr>
          <p:cNvPr id="4" name="Text Placeholder 3"/>
          <p:cNvSpPr>
            <a:spLocks noGrp="1"/>
          </p:cNvSpPr>
          <p:nvPr>
            <p:ph type="body" sz="quarter" idx="11"/>
          </p:nvPr>
        </p:nvSpPr>
        <p:spPr/>
        <p:txBody>
          <a:bodyPr>
            <a:normAutofit fontScale="77500" lnSpcReduction="20000"/>
          </a:bodyPr>
          <a:lstStyle/>
          <a:p>
            <a:r>
              <a:rPr lang="en-GB" dirty="0" smtClean="0"/>
              <a:t>students</a:t>
            </a:r>
            <a:r>
              <a:rPr lang="en-GB" dirty="0"/>
              <a:t>’ </a:t>
            </a:r>
            <a:r>
              <a:rPr lang="en-GB" dirty="0">
                <a:solidFill>
                  <a:srgbClr val="F05125"/>
                </a:solidFill>
              </a:rPr>
              <a:t>prior knowledge </a:t>
            </a:r>
            <a:r>
              <a:rPr lang="en-GB" dirty="0"/>
              <a:t>can help or hinder </a:t>
            </a:r>
            <a:r>
              <a:rPr lang="en-GB" dirty="0" smtClean="0"/>
              <a:t>learning</a:t>
            </a:r>
          </a:p>
          <a:p>
            <a:r>
              <a:rPr lang="en-GB" dirty="0" smtClean="0"/>
              <a:t>students</a:t>
            </a:r>
            <a:r>
              <a:rPr lang="en-GB" dirty="0"/>
              <a:t>’ </a:t>
            </a:r>
            <a:r>
              <a:rPr lang="en-GB" dirty="0">
                <a:solidFill>
                  <a:srgbClr val="F05125"/>
                </a:solidFill>
              </a:rPr>
              <a:t>motivation </a:t>
            </a:r>
            <a:r>
              <a:rPr lang="en-GB" dirty="0"/>
              <a:t>determines, directs, and sustains what they do to </a:t>
            </a:r>
            <a:r>
              <a:rPr lang="en-GB" dirty="0" smtClean="0"/>
              <a:t>learn</a:t>
            </a:r>
            <a:endParaRPr lang="en-GB" dirty="0"/>
          </a:p>
          <a:p>
            <a:r>
              <a:rPr lang="en-GB" dirty="0"/>
              <a:t>h</a:t>
            </a:r>
            <a:r>
              <a:rPr lang="en-GB" dirty="0" smtClean="0"/>
              <a:t>ow </a:t>
            </a:r>
            <a:r>
              <a:rPr lang="en-GB" dirty="0"/>
              <a:t>students </a:t>
            </a:r>
            <a:r>
              <a:rPr lang="en-GB" dirty="0">
                <a:solidFill>
                  <a:srgbClr val="F05125"/>
                </a:solidFill>
              </a:rPr>
              <a:t>organize knowledge </a:t>
            </a:r>
            <a:r>
              <a:rPr lang="en-GB" dirty="0"/>
              <a:t>influences how they learn and apply what they </a:t>
            </a:r>
            <a:r>
              <a:rPr lang="en-GB" dirty="0" smtClean="0"/>
              <a:t>know</a:t>
            </a:r>
          </a:p>
          <a:p>
            <a:r>
              <a:rPr lang="en-GB" dirty="0" smtClean="0"/>
              <a:t>goal-directed </a:t>
            </a:r>
            <a:r>
              <a:rPr lang="en-GB" dirty="0">
                <a:solidFill>
                  <a:srgbClr val="F05125"/>
                </a:solidFill>
              </a:rPr>
              <a:t>practice</a:t>
            </a:r>
            <a:r>
              <a:rPr lang="en-GB" dirty="0"/>
              <a:t> coupled with targeted </a:t>
            </a:r>
            <a:r>
              <a:rPr lang="en-GB" dirty="0">
                <a:solidFill>
                  <a:srgbClr val="F05125"/>
                </a:solidFill>
              </a:rPr>
              <a:t>feedback</a:t>
            </a:r>
            <a:r>
              <a:rPr lang="en-GB" dirty="0"/>
              <a:t> enhances the quality of students’ </a:t>
            </a:r>
            <a:r>
              <a:rPr lang="en-GB" dirty="0" smtClean="0"/>
              <a:t>learning</a:t>
            </a:r>
            <a:endParaRPr lang="en-GB" dirty="0"/>
          </a:p>
          <a:p>
            <a:r>
              <a:rPr lang="en-GB" dirty="0" smtClean="0"/>
              <a:t>students</a:t>
            </a:r>
            <a:r>
              <a:rPr lang="en-GB" dirty="0"/>
              <a:t>’ current level of </a:t>
            </a:r>
            <a:r>
              <a:rPr lang="en-GB" dirty="0">
                <a:solidFill>
                  <a:srgbClr val="F05125"/>
                </a:solidFill>
              </a:rPr>
              <a:t>development</a:t>
            </a:r>
            <a:r>
              <a:rPr lang="en-GB" dirty="0"/>
              <a:t> interacts with the social, emotional, and intellectual </a:t>
            </a:r>
            <a:r>
              <a:rPr lang="en-GB" dirty="0">
                <a:solidFill>
                  <a:srgbClr val="F05125"/>
                </a:solidFill>
              </a:rPr>
              <a:t>climate of the course </a:t>
            </a:r>
            <a:r>
              <a:rPr lang="en-GB" dirty="0"/>
              <a:t>to impact </a:t>
            </a:r>
            <a:r>
              <a:rPr lang="en-GB" dirty="0" smtClean="0"/>
              <a:t>learning</a:t>
            </a:r>
            <a:endParaRPr lang="en-GB" dirty="0"/>
          </a:p>
          <a:p>
            <a:r>
              <a:rPr lang="en-GB" dirty="0"/>
              <a:t>t</a:t>
            </a:r>
            <a:r>
              <a:rPr lang="en-GB" dirty="0" smtClean="0"/>
              <a:t>o </a:t>
            </a:r>
            <a:r>
              <a:rPr lang="en-GB" dirty="0"/>
              <a:t>develop </a:t>
            </a:r>
            <a:r>
              <a:rPr lang="en-GB" dirty="0">
                <a:solidFill>
                  <a:srgbClr val="F05125"/>
                </a:solidFill>
              </a:rPr>
              <a:t>mastery</a:t>
            </a:r>
            <a:r>
              <a:rPr lang="en-GB" dirty="0"/>
              <a:t>, students must </a:t>
            </a:r>
            <a:r>
              <a:rPr lang="en-GB" i="1" dirty="0"/>
              <a:t>acquire</a:t>
            </a:r>
            <a:r>
              <a:rPr lang="en-GB" dirty="0"/>
              <a:t> component skills, practice integrating them, and know when to </a:t>
            </a:r>
            <a:r>
              <a:rPr lang="en-GB" i="1" dirty="0"/>
              <a:t>apply</a:t>
            </a:r>
            <a:r>
              <a:rPr lang="en-GB" dirty="0"/>
              <a:t> them. </a:t>
            </a:r>
            <a:endParaRPr lang="en-GB" dirty="0" smtClean="0"/>
          </a:p>
          <a:p>
            <a:r>
              <a:rPr lang="en-GB" dirty="0"/>
              <a:t>t</a:t>
            </a:r>
            <a:r>
              <a:rPr lang="en-GB" dirty="0" smtClean="0"/>
              <a:t>o </a:t>
            </a:r>
            <a:r>
              <a:rPr lang="en-GB" dirty="0"/>
              <a:t>become </a:t>
            </a:r>
            <a:r>
              <a:rPr lang="en-GB" dirty="0">
                <a:solidFill>
                  <a:srgbClr val="F05125"/>
                </a:solidFill>
              </a:rPr>
              <a:t>self-directed learners</a:t>
            </a:r>
            <a:r>
              <a:rPr lang="en-GB" dirty="0"/>
              <a:t>, students must learn to monitor and adjust their approaches to learning.</a:t>
            </a:r>
          </a:p>
        </p:txBody>
      </p:sp>
      <p:sp>
        <p:nvSpPr>
          <p:cNvPr id="5" name="TextBox 4"/>
          <p:cNvSpPr txBox="1"/>
          <p:nvPr/>
        </p:nvSpPr>
        <p:spPr>
          <a:xfrm>
            <a:off x="5940152" y="5805264"/>
            <a:ext cx="2808312" cy="369332"/>
          </a:xfrm>
          <a:prstGeom prst="rect">
            <a:avLst/>
          </a:prstGeom>
          <a:noFill/>
        </p:spPr>
        <p:txBody>
          <a:bodyPr wrap="square" rtlCol="0">
            <a:spAutoFit/>
          </a:bodyPr>
          <a:lstStyle/>
          <a:p>
            <a:pPr algn="r"/>
            <a:r>
              <a:rPr lang="en-GB" dirty="0" smtClean="0"/>
              <a:t>Ambrose et al. 2010</a:t>
            </a:r>
            <a:endParaRPr lang="en-GB" dirty="0"/>
          </a:p>
        </p:txBody>
      </p:sp>
    </p:spTree>
    <p:extLst>
      <p:ext uri="{BB962C8B-B14F-4D97-AF65-F5344CB8AC3E}">
        <p14:creationId xmlns:p14="http://schemas.microsoft.com/office/powerpoint/2010/main" val="2567307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GB" dirty="0" smtClean="0"/>
              <a:t>Interventions: reactive design</a:t>
            </a:r>
            <a:endParaRPr lang="en-GB" dirty="0"/>
          </a:p>
        </p:txBody>
      </p:sp>
      <p:sp>
        <p:nvSpPr>
          <p:cNvPr id="3" name="Footer Placeholder 2"/>
          <p:cNvSpPr>
            <a:spLocks noGrp="1"/>
          </p:cNvSpPr>
          <p:nvPr>
            <p:ph type="ftr" sz="quarter" idx="4294967295"/>
          </p:nvPr>
        </p:nvSpPr>
        <p:spPr>
          <a:xfrm>
            <a:off x="4572000" y="6524625"/>
            <a:ext cx="4572000" cy="168275"/>
          </a:xfrm>
        </p:spPr>
        <p:txBody>
          <a:bodyPr/>
          <a:lstStyle/>
          <a:p>
            <a:r>
              <a:rPr lang="en-US" smtClean="0"/>
              <a:t>|  </a:t>
            </a:r>
            <a:fld id="{C837C1E8-7741-3740-B0D3-00EB180785DC}" type="slidenum">
              <a:rPr lang="en-US" smtClean="0"/>
              <a:pPr/>
              <a:t>36</a:t>
            </a:fld>
            <a:endParaRPr lang="en-US" dirty="0"/>
          </a:p>
        </p:txBody>
      </p:sp>
    </p:spTree>
    <p:extLst>
      <p:ext uri="{BB962C8B-B14F-4D97-AF65-F5344CB8AC3E}">
        <p14:creationId xmlns:p14="http://schemas.microsoft.com/office/powerpoint/2010/main" val="1373959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Pedagogical intent</a:t>
            </a:r>
            <a:endParaRPr lang="en-GB" dirty="0"/>
          </a:p>
        </p:txBody>
      </p:sp>
      <p:sp>
        <p:nvSpPr>
          <p:cNvPr id="4" name="Content Placeholder 3"/>
          <p:cNvSpPr>
            <a:spLocks noGrp="1"/>
          </p:cNvSpPr>
          <p:nvPr>
            <p:ph idx="1"/>
          </p:nvPr>
        </p:nvSpPr>
        <p:spPr/>
        <p:txBody>
          <a:bodyPr/>
          <a:lstStyle/>
          <a:p>
            <a:pPr marL="0" indent="0">
              <a:buNone/>
            </a:pPr>
            <a:r>
              <a:rPr lang="en-GB" sz="3600" dirty="0" smtClean="0"/>
              <a:t>‘… the </a:t>
            </a:r>
            <a:r>
              <a:rPr lang="en-GB" sz="3600" dirty="0"/>
              <a:t>challenge posed by learning analytics is interpreting the resulting data against pedagogical intent and the local context to evaluate the success or otherwise of a particular learning </a:t>
            </a:r>
            <a:r>
              <a:rPr lang="en-GB" sz="3600" dirty="0" smtClean="0"/>
              <a:t>activity’</a:t>
            </a:r>
          </a:p>
          <a:p>
            <a:pPr marL="0" indent="0">
              <a:buNone/>
            </a:pPr>
            <a:r>
              <a:rPr lang="en-GB" dirty="0" smtClean="0"/>
              <a:t> (</a:t>
            </a:r>
            <a:r>
              <a:rPr lang="en-GB" dirty="0"/>
              <a:t>Dawson, </a:t>
            </a:r>
            <a:r>
              <a:rPr lang="en-GB" dirty="0" err="1"/>
              <a:t>Bakharia</a:t>
            </a:r>
            <a:r>
              <a:rPr lang="en-GB" dirty="0"/>
              <a:t>, Lockyer, &amp; Heathcote, 2010). </a:t>
            </a:r>
          </a:p>
        </p:txBody>
      </p:sp>
    </p:spTree>
    <p:extLst>
      <p:ext uri="{BB962C8B-B14F-4D97-AF65-F5344CB8AC3E}">
        <p14:creationId xmlns:p14="http://schemas.microsoft.com/office/powerpoint/2010/main" val="1482437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Loop</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38</a:t>
            </a:fld>
            <a:endParaRPr lang="en-US" b="1" dirty="0"/>
          </a:p>
        </p:txBody>
      </p:sp>
      <p:sp>
        <p:nvSpPr>
          <p:cNvPr id="4" name="Text Placeholder 3"/>
          <p:cNvSpPr>
            <a:spLocks noGrp="1"/>
          </p:cNvSpPr>
          <p:nvPr>
            <p:ph type="body" sz="quarter" idx="11"/>
          </p:nvPr>
        </p:nvSpPr>
        <p:spPr/>
        <p:txBody>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371626609"/>
              </p:ext>
            </p:extLst>
          </p:nvPr>
        </p:nvGraphicFramePr>
        <p:xfrm>
          <a:off x="263284" y="1206584"/>
          <a:ext cx="8584383" cy="4551256"/>
        </p:xfrm>
        <a:graphic>
          <a:graphicData uri="http://schemas.openxmlformats.org/drawingml/2006/table">
            <a:tbl>
              <a:tblPr firstRow="1" firstCol="1" bandRow="1">
                <a:tableStyleId>{5C22544A-7EE6-4342-B048-85BDC9FD1C3A}</a:tableStyleId>
              </a:tblPr>
              <a:tblGrid>
                <a:gridCol w="8584383"/>
              </a:tblGrid>
              <a:tr h="4551256">
                <a:tc>
                  <a:txBody>
                    <a:bodyPr/>
                    <a:lstStyle/>
                    <a:p>
                      <a:pPr>
                        <a:lnSpc>
                          <a:spcPct val="107000"/>
                        </a:lnSpc>
                        <a:spcAft>
                          <a:spcPts val="0"/>
                        </a:spcAft>
                      </a:pPr>
                      <a:r>
                        <a:rPr lang="en-GB" sz="2000" dirty="0">
                          <a:solidFill>
                            <a:schemeClr val="tx1"/>
                          </a:solidFill>
                          <a:effectLst/>
                        </a:rPr>
                        <a:t>Assessing whether “pedagogical intent” is reflected in student activity</a:t>
                      </a:r>
                    </a:p>
                    <a:p>
                      <a:pPr>
                        <a:lnSpc>
                          <a:spcPct val="107000"/>
                        </a:lnSpc>
                        <a:spcAft>
                          <a:spcPts val="0"/>
                        </a:spcAft>
                      </a:pPr>
                      <a:r>
                        <a:rPr lang="en-GB" sz="2000" dirty="0">
                          <a:solidFill>
                            <a:schemeClr val="tx1"/>
                          </a:solidFill>
                          <a:effectLst/>
                        </a:rPr>
                        <a:t> </a:t>
                      </a:r>
                    </a:p>
                    <a:p>
                      <a:pPr>
                        <a:lnSpc>
                          <a:spcPct val="107000"/>
                        </a:lnSpc>
                        <a:spcAft>
                          <a:spcPts val="0"/>
                        </a:spcAft>
                      </a:pPr>
                      <a:r>
                        <a:rPr lang="en-GB" sz="2000" dirty="0">
                          <a:solidFill>
                            <a:schemeClr val="tx1"/>
                          </a:solidFill>
                          <a:effectLst/>
                        </a:rPr>
                        <a:t>Corrin et al describe the development of a learning analytics tool, Loop, which was funded by the Australian Government’s Office of Learning and Teaching. This presents data to teachers on the interactions of students. </a:t>
                      </a:r>
                      <a:endParaRPr lang="en-GB" sz="2000" dirty="0" smtClean="0">
                        <a:solidFill>
                          <a:schemeClr val="tx1"/>
                        </a:solidFill>
                        <a:effectLst/>
                      </a:endParaRPr>
                    </a:p>
                    <a:p>
                      <a:pPr>
                        <a:lnSpc>
                          <a:spcPct val="107000"/>
                        </a:lnSpc>
                        <a:spcAft>
                          <a:spcPts val="0"/>
                        </a:spcAft>
                      </a:pPr>
                      <a:endParaRPr lang="en-GB" sz="2000" dirty="0" smtClean="0">
                        <a:solidFill>
                          <a:schemeClr val="tx1"/>
                        </a:solidFill>
                        <a:effectLst/>
                      </a:endParaRPr>
                    </a:p>
                    <a:p>
                      <a:pPr>
                        <a:lnSpc>
                          <a:spcPct val="107000"/>
                        </a:lnSpc>
                        <a:spcAft>
                          <a:spcPts val="0"/>
                        </a:spcAft>
                      </a:pPr>
                      <a:r>
                        <a:rPr lang="en-GB" sz="2000" dirty="0" smtClean="0">
                          <a:solidFill>
                            <a:schemeClr val="tx1"/>
                          </a:solidFill>
                          <a:effectLst/>
                        </a:rPr>
                        <a:t>Loop </a:t>
                      </a:r>
                      <a:r>
                        <a:rPr lang="en-GB" sz="2000" dirty="0">
                          <a:solidFill>
                            <a:schemeClr val="tx1"/>
                          </a:solidFill>
                          <a:effectLst/>
                        </a:rPr>
                        <a:t>then uses data from the LMS to assess whether the intent is reflected in the students’ interactions, and presents this to teachers through dashboards and reports.</a:t>
                      </a:r>
                    </a:p>
                    <a:p>
                      <a:pPr>
                        <a:lnSpc>
                          <a:spcPct val="107000"/>
                        </a:lnSpc>
                        <a:spcAft>
                          <a:spcPts val="0"/>
                        </a:spcAft>
                      </a:pPr>
                      <a:r>
                        <a:rPr lang="en-GB" sz="2000" dirty="0">
                          <a:solidFill>
                            <a:schemeClr val="tx1"/>
                          </a:solidFill>
                          <a:effectLst/>
                        </a:rPr>
                        <a:t> </a:t>
                      </a:r>
                    </a:p>
                    <a:p>
                      <a:pPr>
                        <a:lnSpc>
                          <a:spcPct val="107000"/>
                        </a:lnSpc>
                        <a:spcAft>
                          <a:spcPts val="0"/>
                        </a:spcAft>
                      </a:pPr>
                      <a:r>
                        <a:rPr lang="en-GB" sz="2000" dirty="0">
                          <a:solidFill>
                            <a:schemeClr val="tx1"/>
                          </a:solidFill>
                          <a:effectLst/>
                        </a:rPr>
                        <a:t>Specifically, the tool integrates course structures and schedules in its visualisations to help evaluate the effectiveness of the learning activities. </a:t>
                      </a:r>
                      <a:endParaRPr lang="en-GB" sz="2000" dirty="0">
                        <a:solidFill>
                          <a:schemeClr val="tx1"/>
                        </a:solidFill>
                        <a:effectLst/>
                        <a:latin typeface="Calibri"/>
                        <a:ea typeface="Calibri"/>
                        <a:cs typeface="Times New Roman"/>
                      </a:endParaRPr>
                    </a:p>
                  </a:txBody>
                  <a:tcPr marL="68580" marR="68580" marT="71755" marB="71755">
                    <a:solidFill>
                      <a:schemeClr val="accent5">
                        <a:lumMod val="20000"/>
                        <a:lumOff val="80000"/>
                      </a:schemeClr>
                    </a:solidFill>
                  </a:tcPr>
                </a:tc>
              </a:tr>
            </a:tbl>
          </a:graphicData>
        </a:graphic>
      </p:graphicFrame>
    </p:spTree>
    <p:extLst>
      <p:ext uri="{BB962C8B-B14F-4D97-AF65-F5344CB8AC3E}">
        <p14:creationId xmlns:p14="http://schemas.microsoft.com/office/powerpoint/2010/main" val="2340881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  </a:t>
            </a:r>
            <a:fld id="{C837C1E8-7741-3740-B0D3-00EB180785DC}" type="slidenum">
              <a:rPr lang="en-US" b="1" smtClean="0"/>
              <a:pPr/>
              <a:t>39</a:t>
            </a:fld>
            <a:endParaRPr lang="en-US" b="1" dirty="0"/>
          </a:p>
        </p:txBody>
      </p:sp>
      <p:sp>
        <p:nvSpPr>
          <p:cNvPr id="4" name="Text Placeholder 3"/>
          <p:cNvSpPr>
            <a:spLocks noGrp="1"/>
          </p:cNvSpPr>
          <p:nvPr>
            <p:ph type="body" sz="quarter" idx="11"/>
          </p:nvPr>
        </p:nvSpPr>
        <p:spPr>
          <a:xfrm>
            <a:off x="292099" y="5791160"/>
            <a:ext cx="8555568" cy="492736"/>
          </a:xfrm>
        </p:spPr>
        <p:txBody>
          <a:bodyPr>
            <a:normAutofit/>
          </a:bodyPr>
          <a:lstStyle/>
          <a:p>
            <a:pPr marL="0" indent="0">
              <a:buNone/>
            </a:pPr>
            <a:r>
              <a:rPr lang="en-GB" dirty="0"/>
              <a:t>https://www.unicon.net/LA-quick-start</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17" y="3135"/>
            <a:ext cx="9144000" cy="5547296"/>
          </a:xfrm>
          <a:prstGeom prst="rect">
            <a:avLst/>
          </a:prstGeom>
        </p:spPr>
      </p:pic>
      <p:pic>
        <p:nvPicPr>
          <p:cNvPr id="1026" name="Picture 2" descr="https://www.unicon.net/sites/default/files/images/LAQ%20student%20pulse_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07904" y="1130177"/>
            <a:ext cx="5049847" cy="454061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1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4</a:t>
            </a:fld>
            <a:endParaRPr lang="en-US" b="1" dirty="0"/>
          </a:p>
        </p:txBody>
      </p:sp>
      <p:sp>
        <p:nvSpPr>
          <p:cNvPr id="4" name="Text Placeholder 3"/>
          <p:cNvSpPr>
            <a:spLocks noGrp="1"/>
          </p:cNvSpPr>
          <p:nvPr>
            <p:ph type="body" sz="quarter" idx="11"/>
          </p:nvPr>
        </p:nvSpPr>
        <p:spPr/>
        <p:txBody>
          <a:bodyPr/>
          <a:lstStyle/>
          <a:p>
            <a:r>
              <a:rPr lang="en-GB" dirty="0" smtClean="0"/>
              <a:t>Learning Analytics, where am I coming from?</a:t>
            </a:r>
          </a:p>
          <a:p>
            <a:r>
              <a:rPr lang="en-GB" dirty="0"/>
              <a:t>w</a:t>
            </a:r>
            <a:r>
              <a:rPr lang="en-GB" dirty="0" smtClean="0"/>
              <a:t>hy the emphasis on Learning Design</a:t>
            </a:r>
          </a:p>
          <a:p>
            <a:r>
              <a:rPr lang="en-GB" dirty="0"/>
              <a:t>s</a:t>
            </a:r>
            <a:r>
              <a:rPr lang="en-GB" dirty="0" smtClean="0"/>
              <a:t>o what?</a:t>
            </a:r>
          </a:p>
          <a:p>
            <a:r>
              <a:rPr lang="en-GB" dirty="0"/>
              <a:t>w</a:t>
            </a:r>
            <a:r>
              <a:rPr lang="en-GB" dirty="0" smtClean="0"/>
              <a:t>hat next?</a:t>
            </a:r>
          </a:p>
          <a:p>
            <a:endParaRPr lang="en-GB" dirty="0"/>
          </a:p>
        </p:txBody>
      </p:sp>
    </p:spTree>
    <p:extLst>
      <p:ext uri="{BB962C8B-B14F-4D97-AF65-F5344CB8AC3E}">
        <p14:creationId xmlns:p14="http://schemas.microsoft.com/office/powerpoint/2010/main" val="3989811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40</a:t>
            </a:fld>
            <a:endParaRPr lang="en-US" b="1" dirty="0"/>
          </a:p>
        </p:txBody>
      </p:sp>
      <p:sp>
        <p:nvSpPr>
          <p:cNvPr id="4" name="Text Placeholder 3"/>
          <p:cNvSpPr>
            <a:spLocks noGrp="1"/>
          </p:cNvSpPr>
          <p:nvPr>
            <p:ph type="body" sz="quarter" idx="11"/>
          </p:nvPr>
        </p:nvSpPr>
        <p:spPr/>
        <p:txBody>
          <a:bodyPr>
            <a:normAutofit/>
          </a:bodyPr>
          <a:lstStyle/>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pic>
        <p:nvPicPr>
          <p:cNvPr id="5"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1219200"/>
            <a:ext cx="6034617" cy="4525963"/>
          </a:xfrm>
          <a:prstGeom prst="rect">
            <a:avLst/>
          </a:prstGeom>
        </p:spPr>
      </p:pic>
    </p:spTree>
    <p:extLst>
      <p:ext uri="{BB962C8B-B14F-4D97-AF65-F5344CB8AC3E}">
        <p14:creationId xmlns:p14="http://schemas.microsoft.com/office/powerpoint/2010/main" val="23331229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Becoming more agile</a:t>
            </a:r>
            <a:endParaRPr lang="en-GB" dirty="0"/>
          </a:p>
        </p:txBody>
      </p:sp>
      <p:sp>
        <p:nvSpPr>
          <p:cNvPr id="3" name="Footer Placeholder 2"/>
          <p:cNvSpPr>
            <a:spLocks noGrp="1"/>
          </p:cNvSpPr>
          <p:nvPr>
            <p:ph type="ftr" sz="quarter" idx="10"/>
          </p:nvPr>
        </p:nvSpPr>
        <p:spPr/>
        <p:txBody>
          <a:bodyPr/>
          <a:lstStyle/>
          <a:p>
            <a:fld id="{C837C1E8-7741-3740-B0D3-00EB180785DC}" type="slidenum">
              <a:rPr lang="en-US" b="1" smtClean="0"/>
              <a:pPr/>
              <a:t>41</a:t>
            </a:fld>
            <a:endParaRPr lang="en-US" b="1" dirty="0"/>
          </a:p>
        </p:txBody>
      </p:sp>
      <p:pic>
        <p:nvPicPr>
          <p:cNvPr id="2050" name="Picture 2" descr="Image result for clow learning analytics cy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640" y="1675925"/>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59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What next?</a:t>
            </a:r>
            <a:endParaRPr lang="en-GB" dirty="0"/>
          </a:p>
        </p:txBody>
      </p:sp>
      <p:sp>
        <p:nvSpPr>
          <p:cNvPr id="3" name="Footer Placeholder 2"/>
          <p:cNvSpPr>
            <a:spLocks noGrp="1"/>
          </p:cNvSpPr>
          <p:nvPr>
            <p:ph type="ftr" sz="quarter" idx="4294967295"/>
          </p:nvPr>
        </p:nvSpPr>
        <p:spPr>
          <a:xfrm>
            <a:off x="4572000" y="6524625"/>
            <a:ext cx="4572000" cy="168275"/>
          </a:xfrm>
        </p:spPr>
        <p:txBody>
          <a:bodyPr/>
          <a:lstStyle/>
          <a:p>
            <a:r>
              <a:rPr lang="en-US" smtClean="0"/>
              <a:t>|  </a:t>
            </a:r>
            <a:fld id="{C837C1E8-7741-3740-B0D3-00EB180785DC}" type="slidenum">
              <a:rPr lang="en-US" b="1" smtClean="0"/>
              <a:pPr/>
              <a:t>42</a:t>
            </a:fld>
            <a:endParaRPr lang="en-US" b="1" dirty="0"/>
          </a:p>
        </p:txBody>
      </p:sp>
    </p:spTree>
    <p:extLst>
      <p:ext uri="{BB962C8B-B14F-4D97-AF65-F5344CB8AC3E}">
        <p14:creationId xmlns:p14="http://schemas.microsoft.com/office/powerpoint/2010/main" val="3297790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Learning Analytics and Learning Design</a:t>
            </a:r>
            <a:endParaRPr lang="en-GB" dirty="0"/>
          </a:p>
        </p:txBody>
      </p:sp>
      <p:sp>
        <p:nvSpPr>
          <p:cNvPr id="3" name="Content Placeholder 2"/>
          <p:cNvSpPr>
            <a:spLocks noGrp="1"/>
          </p:cNvSpPr>
          <p:nvPr>
            <p:ph idx="1"/>
          </p:nvPr>
        </p:nvSpPr>
        <p:spPr/>
        <p:txBody>
          <a:bodyPr>
            <a:normAutofit fontScale="92500"/>
          </a:bodyPr>
          <a:lstStyle/>
          <a:p>
            <a:r>
              <a:rPr lang="en-GB" dirty="0"/>
              <a:t>Arguably then learning design </a:t>
            </a:r>
            <a:r>
              <a:rPr lang="en-GB" i="1" dirty="0"/>
              <a:t>needs</a:t>
            </a:r>
            <a:r>
              <a:rPr lang="en-GB" dirty="0"/>
              <a:t> learning analytics in order to validate itself. However it also works the other way: learning analytics cannot be used effectively without an understanding of the underlying learning design, including why the particular tools, activities and content were selected and how they were deployed</a:t>
            </a:r>
            <a:endParaRPr lang="en-GB" dirty="0" smtClean="0"/>
          </a:p>
          <a:p>
            <a:r>
              <a:rPr lang="en-GB" dirty="0" smtClean="0"/>
              <a:t>Meanwhile </a:t>
            </a:r>
            <a:r>
              <a:rPr lang="en-GB" dirty="0"/>
              <a:t>it is clear that there is a growing necessity for the diverging communities of learning design and learning analytics to come together to develop languages and tools to address the full lifecycle of curriculum development and enhancement</a:t>
            </a:r>
            <a:r>
              <a:rPr lang="en-GB" dirty="0" smtClean="0"/>
              <a:t>.</a:t>
            </a:r>
          </a:p>
          <a:p>
            <a:pPr marL="0" indent="0" algn="r">
              <a:buNone/>
            </a:pPr>
            <a:r>
              <a:rPr lang="en-GB" dirty="0" err="1"/>
              <a:t>Sclater</a:t>
            </a:r>
            <a:r>
              <a:rPr lang="en-GB" dirty="0"/>
              <a:t>, 2007</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509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2652" y="736600"/>
            <a:ext cx="8545015" cy="5708326"/>
          </a:xfrm>
        </p:spPr>
      </p:pic>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27936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Hull</a:t>
            </a:r>
            <a:endParaRPr lang="en-GB" dirty="0"/>
          </a:p>
        </p:txBody>
      </p:sp>
      <p:sp>
        <p:nvSpPr>
          <p:cNvPr id="4" name="Footer Placeholder 3"/>
          <p:cNvSpPr>
            <a:spLocks noGrp="1"/>
          </p:cNvSpPr>
          <p:nvPr>
            <p:ph type="ftr" sz="quarter" idx="11"/>
          </p:nvPr>
        </p:nvSpPr>
        <p:spPr/>
        <p:txBody>
          <a:bodyPr/>
          <a:lstStyle/>
          <a:p>
            <a:endParaRPr lang="en-US" dirty="0"/>
          </a:p>
        </p:txBody>
      </p:sp>
      <p:sp>
        <p:nvSpPr>
          <p:cNvPr id="6" name="Text Placeholder 88"/>
          <p:cNvSpPr txBox="1">
            <a:spLocks/>
          </p:cNvSpPr>
          <p:nvPr/>
        </p:nvSpPr>
        <p:spPr bwMode="white">
          <a:xfrm>
            <a:off x="299506" y="1232495"/>
            <a:ext cx="8555568" cy="3529571"/>
          </a:xfrm>
          <a:prstGeom prst="rect">
            <a:avLst/>
          </a:prstGeom>
          <a:solidFill>
            <a:schemeClr val="bg1"/>
          </a:solidFill>
        </p:spPr>
        <p:txBody>
          <a:bodyPr vert="horz" lIns="0" tIns="0" rIns="0" bIns="0" rtlCol="0" anchor="b" anchorCtr="0"/>
          <a:lstStyle>
            <a:defPPr>
              <a:defRPr lang="en-US"/>
            </a:defPPr>
            <a:lvl1pPr marL="0" algn="r" defTabSz="457200" rtl="0" eaLnBrk="1" latinLnBrk="0" hangingPunct="1">
              <a:defRPr sz="1000" b="0" i="0" kern="1200">
                <a:solidFill>
                  <a:schemeClr val="tx1"/>
                </a:solidFill>
                <a:latin typeface="Georgia"/>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800" dirty="0" smtClean="0"/>
              <a:t>design as a recognised activity</a:t>
            </a:r>
          </a:p>
          <a:p>
            <a:pPr marL="457200" indent="-457200" algn="l">
              <a:buFont typeface="Arial" panose="020B0604020202020204" pitchFamily="34" charset="0"/>
              <a:buChar char="•"/>
            </a:pPr>
            <a:r>
              <a:rPr lang="en-GB" sz="2800" dirty="0"/>
              <a:t>d</a:t>
            </a:r>
            <a:r>
              <a:rPr lang="en-GB" sz="2800" dirty="0" smtClean="0"/>
              <a:t>esign goals clearly articulated</a:t>
            </a:r>
          </a:p>
          <a:p>
            <a:pPr marL="457200" indent="-457200" algn="l">
              <a:buFont typeface="Arial" panose="020B0604020202020204" pitchFamily="34" charset="0"/>
              <a:buChar char="•"/>
            </a:pPr>
            <a:r>
              <a:rPr lang="en-GB" sz="2800" dirty="0" smtClean="0"/>
              <a:t>that identify the data and methodology up front</a:t>
            </a:r>
          </a:p>
          <a:p>
            <a:pPr marL="457200" indent="-457200" algn="l">
              <a:buFont typeface="Arial" panose="020B0604020202020204" pitchFamily="34" charset="0"/>
              <a:buChar char="•"/>
            </a:pPr>
            <a:r>
              <a:rPr lang="en-GB" sz="2800" dirty="0" smtClean="0"/>
              <a:t>that builds knowledge through a set of LD patterns shown to work (or not) in given contexts</a:t>
            </a:r>
          </a:p>
          <a:p>
            <a:pPr marL="457200" indent="-457200" algn="l">
              <a:buFont typeface="Arial" panose="020B0604020202020204" pitchFamily="34" charset="0"/>
              <a:buChar char="•"/>
            </a:pPr>
            <a:r>
              <a:rPr lang="en-GB" sz="2800" b="1" dirty="0" smtClean="0">
                <a:solidFill>
                  <a:srgbClr val="FF0000"/>
                </a:solidFill>
              </a:rPr>
              <a:t>demand driven by TEF?</a:t>
            </a:r>
          </a:p>
          <a:p>
            <a:endParaRPr lang="en-GB" sz="2800" dirty="0" smtClean="0">
              <a:solidFill>
                <a:srgbClr val="FF0000"/>
              </a:solidFill>
            </a:endParaRP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91208" y="1843645"/>
            <a:ext cx="3943350" cy="3362325"/>
          </a:xfrm>
          <a:prstGeom prst="rect">
            <a:avLst/>
          </a:prstGeom>
        </p:spPr>
      </p:pic>
      <p:sp>
        <p:nvSpPr>
          <p:cNvPr id="8" name="Content Placeholder 2"/>
          <p:cNvSpPr>
            <a:spLocks noGrp="1"/>
          </p:cNvSpPr>
          <p:nvPr>
            <p:ph idx="1"/>
          </p:nvPr>
        </p:nvSpPr>
        <p:spPr>
          <a:xfrm>
            <a:off x="267254" y="5869099"/>
            <a:ext cx="8562974" cy="415702"/>
          </a:xfrm>
        </p:spPr>
        <p:txBody>
          <a:bodyPr>
            <a:normAutofit fontScale="70000" lnSpcReduction="20000"/>
          </a:bodyPr>
          <a:lstStyle/>
          <a:p>
            <a:pPr marL="0" indent="0">
              <a:buNone/>
            </a:pPr>
            <a:r>
              <a:rPr lang="en-GB" dirty="0">
                <a:hlinkClick r:id="rId4"/>
              </a:rPr>
              <a:t>https://en.wikipedia.org/wiki/Ghostbusters_(franchise)#/media/File:Ghostbusters_logo.svg</a:t>
            </a:r>
            <a:endParaRPr lang="en-GB" dirty="0"/>
          </a:p>
        </p:txBody>
      </p:sp>
    </p:spTree>
    <p:extLst>
      <p:ext uri="{BB962C8B-B14F-4D97-AF65-F5344CB8AC3E}">
        <p14:creationId xmlns:p14="http://schemas.microsoft.com/office/powerpoint/2010/main" val="17673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dirty="0" err="1" smtClean="0"/>
              <a:t>LTHEchat</a:t>
            </a:r>
            <a:endParaRPr lang="en-GB" dirty="0"/>
          </a:p>
        </p:txBody>
      </p:sp>
      <p:sp>
        <p:nvSpPr>
          <p:cNvPr id="3" name="Content Placeholder 2"/>
          <p:cNvSpPr>
            <a:spLocks noGrp="1"/>
          </p:cNvSpPr>
          <p:nvPr>
            <p:ph idx="1"/>
          </p:nvPr>
        </p:nvSpPr>
        <p:spPr/>
        <p:txBody>
          <a:bodyPr/>
          <a:lstStyle/>
          <a:p>
            <a:r>
              <a:rPr lang="en-GB" smtClean="0"/>
              <a:t>Evidencing Practice </a:t>
            </a:r>
            <a:r>
              <a:rPr lang="en-GB" dirty="0" smtClean="0"/>
              <a:t>for TEL</a:t>
            </a:r>
          </a:p>
          <a:p>
            <a:r>
              <a:rPr lang="en-GB" dirty="0" smtClean="0"/>
              <a:t>8-9 3</a:t>
            </a:r>
            <a:r>
              <a:rPr lang="en-GB" baseline="30000" dirty="0" smtClean="0"/>
              <a:t>rd</a:t>
            </a:r>
            <a:r>
              <a:rPr lang="en-GB" dirty="0" smtClean="0"/>
              <a:t> May</a:t>
            </a:r>
            <a:endParaRPr lang="en-GB"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81790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Questions</a:t>
            </a:r>
            <a:endParaRPr lang="en-GB" dirty="0"/>
          </a:p>
        </p:txBody>
      </p:sp>
      <p:sp>
        <p:nvSpPr>
          <p:cNvPr id="5" name="Subtitle 4"/>
          <p:cNvSpPr>
            <a:spLocks noGrp="1"/>
          </p:cNvSpPr>
          <p:nvPr>
            <p:ph type="subTitle" idx="1"/>
          </p:nvPr>
        </p:nvSpPr>
        <p:spPr/>
        <p:txBody>
          <a:bodyPr/>
          <a:lstStyle/>
          <a:p>
            <a:r>
              <a:rPr lang="en-GB" dirty="0" smtClean="0">
                <a:hlinkClick r:id="rId3"/>
              </a:rPr>
              <a:t>p.lynch@hull.ac.uk</a:t>
            </a:r>
            <a:r>
              <a:rPr lang="en-GB" dirty="0" smtClean="0"/>
              <a:t/>
            </a:r>
            <a:br>
              <a:rPr lang="en-GB" dirty="0" smtClean="0"/>
            </a:br>
            <a:r>
              <a:rPr lang="en-GB" dirty="0" smtClean="0"/>
              <a:t>@</a:t>
            </a:r>
            <a:r>
              <a:rPr lang="en-GB" dirty="0" err="1" smtClean="0"/>
              <a:t>thebigparticle</a:t>
            </a:r>
            <a:endParaRPr lang="en-GB"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072" y="836712"/>
            <a:ext cx="3000568" cy="4653136"/>
          </a:xfrm>
          <a:prstGeom prst="rect">
            <a:avLst/>
          </a:prstGeom>
        </p:spPr>
      </p:pic>
    </p:spTree>
    <p:extLst>
      <p:ext uri="{BB962C8B-B14F-4D97-AF65-F5344CB8AC3E}">
        <p14:creationId xmlns:p14="http://schemas.microsoft.com/office/powerpoint/2010/main" val="3546014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Learning Analytics: where am I coming from?</a:t>
            </a:r>
            <a:endParaRPr lang="en-GB" dirty="0"/>
          </a:p>
        </p:txBody>
      </p:sp>
      <p:sp>
        <p:nvSpPr>
          <p:cNvPr id="3" name="Footer Placeholder 2"/>
          <p:cNvSpPr>
            <a:spLocks noGrp="1"/>
          </p:cNvSpPr>
          <p:nvPr>
            <p:ph type="ftr" sz="quarter" idx="4294967295"/>
          </p:nvPr>
        </p:nvSpPr>
        <p:spPr>
          <a:xfrm>
            <a:off x="4572000" y="6524625"/>
            <a:ext cx="4572000" cy="168275"/>
          </a:xfrm>
        </p:spPr>
        <p:txBody>
          <a:bodyPr/>
          <a:lstStyle/>
          <a:p>
            <a:r>
              <a:rPr lang="en-US" smtClean="0"/>
              <a:t>|  </a:t>
            </a:r>
            <a:fld id="{C837C1E8-7741-3740-B0D3-00EB180785DC}" type="slidenum">
              <a:rPr lang="en-US" b="1" smtClean="0"/>
              <a:pPr/>
              <a:t>5</a:t>
            </a:fld>
            <a:endParaRPr lang="en-US" b="1" dirty="0"/>
          </a:p>
        </p:txBody>
      </p:sp>
    </p:spTree>
    <p:extLst>
      <p:ext uri="{BB962C8B-B14F-4D97-AF65-F5344CB8AC3E}">
        <p14:creationId xmlns:p14="http://schemas.microsoft.com/office/powerpoint/2010/main" val="2189900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plug</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6</a:t>
            </a:fld>
            <a:endParaRPr lang="en-US" b="1" dirty="0"/>
          </a:p>
        </p:txBody>
      </p:sp>
      <p:sp>
        <p:nvSpPr>
          <p:cNvPr id="4" name="Text Placeholder 3"/>
          <p:cNvSpPr>
            <a:spLocks noGrp="1"/>
          </p:cNvSpPr>
          <p:nvPr>
            <p:ph type="body" sz="quarter" idx="11"/>
          </p:nvPr>
        </p:nvSpPr>
        <p:spPr>
          <a:xfrm>
            <a:off x="292099" y="1752600"/>
            <a:ext cx="5216005" cy="3837087"/>
          </a:xfrm>
        </p:spPr>
        <p:txBody>
          <a:bodyPr/>
          <a:lstStyle/>
          <a:p>
            <a:pPr marL="0" indent="0">
              <a:buNone/>
            </a:pPr>
            <a:r>
              <a:rPr lang="en-GB" dirty="0" err="1" smtClean="0"/>
              <a:t>Sclater</a:t>
            </a:r>
            <a:r>
              <a:rPr lang="en-GB" dirty="0" smtClean="0"/>
              <a:t>, N. (2017). </a:t>
            </a:r>
            <a:br>
              <a:rPr lang="en-GB" dirty="0" smtClean="0"/>
            </a:br>
            <a:r>
              <a:rPr lang="en-GB" dirty="0" smtClean="0"/>
              <a:t>Learning Analytics Explained. Routledge</a:t>
            </a:r>
            <a:endParaRPr lang="en-GB" dirty="0"/>
          </a:p>
        </p:txBody>
      </p:sp>
      <p:pic>
        <p:nvPicPr>
          <p:cNvPr id="3074" name="Picture 2" descr="C:\Users\Meh\Desktop\51x8ZGrBhYL._SX331_BO1,204,203,200_.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58722" y="836712"/>
            <a:ext cx="3171825" cy="47529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39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99" y="727307"/>
            <a:ext cx="8562975" cy="939800"/>
          </a:xfrm>
        </p:spPr>
        <p:txBody>
          <a:bodyPr/>
          <a:lstStyle/>
          <a:p>
            <a:endParaRPr lang="en-GB"/>
          </a:p>
        </p:txBody>
      </p:sp>
      <p:sp>
        <p:nvSpPr>
          <p:cNvPr id="3" name="Footer Placeholder 2"/>
          <p:cNvSpPr>
            <a:spLocks noGrp="1"/>
          </p:cNvSpPr>
          <p:nvPr>
            <p:ph type="ftr" sz="quarter" idx="10"/>
          </p:nvPr>
        </p:nvSpPr>
        <p:spPr/>
        <p:txBody>
          <a:bodyPr/>
          <a:lstStyle/>
          <a:p>
            <a:fld id="{C837C1E8-7741-3740-B0D3-00EB180785DC}" type="slidenum">
              <a:rPr lang="en-US" b="1" smtClean="0"/>
              <a:pPr/>
              <a:t>7</a:t>
            </a:fld>
            <a:endParaRPr lang="en-US" b="1" dirty="0"/>
          </a:p>
        </p:txBody>
      </p:sp>
      <p:sp>
        <p:nvSpPr>
          <p:cNvPr id="4" name="Text Placeholder 3"/>
          <p:cNvSpPr>
            <a:spLocks noGrp="1"/>
          </p:cNvSpPr>
          <p:nvPr>
            <p:ph type="body" sz="quarter" idx="11"/>
          </p:nvPr>
        </p:nvSpPr>
        <p:spPr>
          <a:xfrm>
            <a:off x="4932040" y="5966339"/>
            <a:ext cx="2475467" cy="434670"/>
          </a:xfrm>
        </p:spPr>
        <p:txBody>
          <a:bodyPr/>
          <a:lstStyle/>
          <a:p>
            <a:pPr marL="0" indent="0">
              <a:buNone/>
            </a:pPr>
            <a:r>
              <a:rPr lang="en-GB" dirty="0" smtClean="0"/>
              <a:t>2012</a:t>
            </a: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8150" y="201807"/>
            <a:ext cx="4565817" cy="638132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9399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Stages of analytics use</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8</a:t>
            </a:fld>
            <a:endParaRPr lang="en-US" b="1" dirty="0"/>
          </a:p>
        </p:txBody>
      </p:sp>
      <p:sp>
        <p:nvSpPr>
          <p:cNvPr id="4" name="Text Placeholder 3"/>
          <p:cNvSpPr>
            <a:spLocks noGrp="1"/>
          </p:cNvSpPr>
          <p:nvPr>
            <p:ph type="body" sz="quarter" idx="11"/>
          </p:nvPr>
        </p:nvSpPr>
        <p:spPr/>
        <p:txBody>
          <a:bodyPr/>
          <a:lstStyle/>
          <a:p>
            <a:pPr marL="0" indent="0">
              <a:buNone/>
            </a:pPr>
            <a:endParaRPr lang="en-GB" dirty="0"/>
          </a:p>
        </p:txBody>
      </p:sp>
      <p:sp>
        <p:nvSpPr>
          <p:cNvPr id="5" name="Shape 247"/>
          <p:cNvSpPr txBox="1"/>
          <p:nvPr/>
        </p:nvSpPr>
        <p:spPr>
          <a:xfrm>
            <a:off x="457200" y="5172706"/>
            <a:ext cx="8096250" cy="86177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dirty="0">
                <a:solidFill>
                  <a:schemeClr val="dk1"/>
                </a:solidFill>
                <a:latin typeface="Questrial"/>
                <a:ea typeface="Questrial"/>
                <a:cs typeface="Questrial"/>
                <a:sym typeface="Questrial"/>
              </a:rPr>
              <a:t>Basic </a:t>
            </a:r>
            <a:r>
              <a:rPr lang="en-US" sz="3200" b="1" i="0" u="none" strike="noStrike" cap="none" baseline="0" dirty="0">
                <a:solidFill>
                  <a:schemeClr val="dk1"/>
                </a:solidFill>
                <a:latin typeface="Questrial"/>
                <a:ea typeface="Questrial"/>
                <a:cs typeface="Questrial"/>
                <a:sym typeface="Questrial"/>
              </a:rPr>
              <a:t>Analytics</a:t>
            </a:r>
          </a:p>
          <a:p>
            <a:pPr marL="285750" marR="0" lvl="0" indent="-285750" algn="l" rtl="0">
              <a:spcBef>
                <a:spcPts val="0"/>
              </a:spcBef>
              <a:buClr>
                <a:schemeClr val="dk1"/>
              </a:buClr>
              <a:buSzPct val="100000"/>
              <a:buFont typeface="Arial"/>
              <a:buChar char="•"/>
            </a:pPr>
            <a:r>
              <a:rPr lang="en-US" sz="1800" b="0" i="0" u="none" strike="noStrike" cap="none" baseline="0" dirty="0" smtClean="0">
                <a:solidFill>
                  <a:schemeClr val="dk1"/>
                </a:solidFill>
                <a:latin typeface="Questrial"/>
                <a:ea typeface="Questrial"/>
                <a:cs typeface="Questrial"/>
                <a:sym typeface="Questrial"/>
              </a:rPr>
              <a:t>What </a:t>
            </a:r>
            <a:r>
              <a:rPr lang="en-US" sz="1800" b="1" i="0" u="none" strike="noStrike" cap="none" baseline="0" dirty="0" smtClean="0">
                <a:solidFill>
                  <a:schemeClr val="dk1"/>
                </a:solidFill>
                <a:latin typeface="Questrial"/>
                <a:ea typeface="Questrial"/>
                <a:cs typeface="Questrial"/>
                <a:sym typeface="Questrial"/>
              </a:rPr>
              <a:t>has</a:t>
            </a:r>
            <a:r>
              <a:rPr lang="en-US" sz="1800" b="0" i="0" u="none" strike="noStrike" cap="none" baseline="0" dirty="0" smtClean="0">
                <a:solidFill>
                  <a:schemeClr val="dk1"/>
                </a:solidFill>
                <a:latin typeface="Questrial"/>
                <a:ea typeface="Questrial"/>
                <a:cs typeface="Questrial"/>
                <a:sym typeface="Questrial"/>
              </a:rPr>
              <a:t> happened e.g. HESA returns</a:t>
            </a:r>
            <a:endParaRPr lang="en-US" sz="1800" b="0" i="0" u="none" strike="noStrike" cap="none" baseline="0" dirty="0">
              <a:solidFill>
                <a:schemeClr val="dk1"/>
              </a:solidFill>
              <a:latin typeface="Questrial"/>
              <a:ea typeface="Questrial"/>
              <a:cs typeface="Questrial"/>
              <a:sym typeface="Questrial"/>
            </a:endParaRPr>
          </a:p>
        </p:txBody>
      </p:sp>
      <p:sp>
        <p:nvSpPr>
          <p:cNvPr id="6" name="Shape 248"/>
          <p:cNvSpPr txBox="1"/>
          <p:nvPr/>
        </p:nvSpPr>
        <p:spPr>
          <a:xfrm>
            <a:off x="2665182" y="3469757"/>
            <a:ext cx="5735867" cy="113877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dirty="0">
                <a:solidFill>
                  <a:schemeClr val="dk1"/>
                </a:solidFill>
                <a:latin typeface="Questrial"/>
                <a:ea typeface="Questrial"/>
                <a:cs typeface="Questrial"/>
                <a:sym typeface="Questrial"/>
              </a:rPr>
              <a:t>Automated </a:t>
            </a:r>
            <a:r>
              <a:rPr lang="en-US" sz="3200" b="1" i="0" u="none" strike="noStrike" cap="none" baseline="0" dirty="0">
                <a:solidFill>
                  <a:schemeClr val="dk1"/>
                </a:solidFill>
                <a:latin typeface="Questrial"/>
                <a:ea typeface="Questrial"/>
                <a:cs typeface="Questrial"/>
                <a:sym typeface="Questrial"/>
              </a:rPr>
              <a:t>Analytics</a:t>
            </a:r>
          </a:p>
          <a:p>
            <a:pPr marL="285750" marR="0" lvl="0" indent="-285750" algn="l" rtl="0">
              <a:spcBef>
                <a:spcPts val="0"/>
              </a:spcBef>
              <a:buClr>
                <a:schemeClr val="dk1"/>
              </a:buClr>
              <a:buSzPct val="100000"/>
              <a:buFont typeface="Arial"/>
              <a:buChar char="•"/>
            </a:pPr>
            <a:r>
              <a:rPr lang="en-US" sz="1800" b="0" i="0" u="none" strike="noStrike" cap="none" baseline="0" dirty="0" smtClean="0">
                <a:solidFill>
                  <a:schemeClr val="dk1"/>
                </a:solidFill>
                <a:latin typeface="Questrial"/>
                <a:ea typeface="Questrial"/>
                <a:cs typeface="Questrial"/>
                <a:sym typeface="Questrial"/>
              </a:rPr>
              <a:t>What </a:t>
            </a:r>
            <a:r>
              <a:rPr lang="en-US" sz="1800" b="1" i="0" u="none" strike="noStrike" cap="none" baseline="0" dirty="0" smtClean="0">
                <a:solidFill>
                  <a:schemeClr val="dk1"/>
                </a:solidFill>
                <a:latin typeface="Questrial"/>
                <a:ea typeface="Questrial"/>
                <a:cs typeface="Questrial"/>
                <a:sym typeface="Questrial"/>
              </a:rPr>
              <a:t>is happening </a:t>
            </a:r>
            <a:r>
              <a:rPr lang="en-US" sz="1800" b="0" i="0" u="none" strike="noStrike" cap="none" baseline="0" dirty="0" smtClean="0">
                <a:solidFill>
                  <a:schemeClr val="dk1"/>
                </a:solidFill>
                <a:latin typeface="Questrial"/>
                <a:ea typeface="Questrial"/>
                <a:cs typeface="Questrial"/>
                <a:sym typeface="Questrial"/>
              </a:rPr>
              <a:t>e.g</a:t>
            </a:r>
            <a:r>
              <a:rPr lang="en-US" sz="1800" b="0" i="0" u="none" strike="noStrike" cap="none" baseline="0" dirty="0">
                <a:solidFill>
                  <a:schemeClr val="dk1"/>
                </a:solidFill>
                <a:latin typeface="Questrial"/>
                <a:ea typeface="Questrial"/>
                <a:cs typeface="Questrial"/>
                <a:sym typeface="Questrial"/>
              </a:rPr>
              <a:t>. Set “rule” to trigger alert if grade drops below a certain level</a:t>
            </a:r>
          </a:p>
        </p:txBody>
      </p:sp>
      <p:sp>
        <p:nvSpPr>
          <p:cNvPr id="7" name="Shape 249"/>
          <p:cNvSpPr txBox="1"/>
          <p:nvPr/>
        </p:nvSpPr>
        <p:spPr>
          <a:xfrm>
            <a:off x="4191000" y="1583851"/>
            <a:ext cx="4743450"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i="0" u="none" strike="noStrike" cap="none" baseline="0" dirty="0">
                <a:solidFill>
                  <a:schemeClr val="dk1"/>
                </a:solidFill>
                <a:latin typeface="Questrial"/>
                <a:ea typeface="Questrial"/>
                <a:cs typeface="Questrial"/>
                <a:sym typeface="Questrial"/>
              </a:rPr>
              <a:t>Predictive Analytics</a:t>
            </a:r>
          </a:p>
          <a:p>
            <a:pPr marL="285750" marR="0" lvl="0" indent="-285750" algn="l" rtl="0">
              <a:spcBef>
                <a:spcPts val="0"/>
              </a:spcBef>
              <a:buClr>
                <a:schemeClr val="dk1"/>
              </a:buClr>
              <a:buSzPct val="100000"/>
              <a:buFont typeface="Arial"/>
              <a:buChar char="•"/>
            </a:pPr>
            <a:r>
              <a:rPr lang="en-US" sz="1800" b="0" i="0" u="none" strike="noStrike" cap="none" baseline="0" dirty="0" smtClean="0">
                <a:solidFill>
                  <a:schemeClr val="dk1"/>
                </a:solidFill>
                <a:latin typeface="Questrial"/>
                <a:ea typeface="Questrial"/>
                <a:cs typeface="Questrial"/>
                <a:sym typeface="Questrial"/>
              </a:rPr>
              <a:t>What </a:t>
            </a:r>
            <a:r>
              <a:rPr lang="en-US" sz="1800" b="1" i="0" u="none" strike="noStrike" cap="none" baseline="0" dirty="0" smtClean="0">
                <a:solidFill>
                  <a:schemeClr val="dk1"/>
                </a:solidFill>
                <a:latin typeface="Questrial"/>
                <a:ea typeface="Questrial"/>
                <a:cs typeface="Questrial"/>
                <a:sym typeface="Questrial"/>
              </a:rPr>
              <a:t>might happen </a:t>
            </a:r>
            <a:r>
              <a:rPr lang="en-US" sz="1800" b="0" i="0" u="none" strike="noStrike" cap="none" baseline="0" dirty="0" smtClean="0">
                <a:solidFill>
                  <a:schemeClr val="dk1"/>
                </a:solidFill>
                <a:latin typeface="Questrial"/>
                <a:ea typeface="Questrial"/>
                <a:cs typeface="Questrial"/>
                <a:sym typeface="Questrial"/>
              </a:rPr>
              <a:t>e.g</a:t>
            </a:r>
            <a:r>
              <a:rPr lang="en-US" sz="1800" b="0" i="0" u="none" strike="noStrike" cap="none" baseline="0" dirty="0">
                <a:solidFill>
                  <a:schemeClr val="dk1"/>
                </a:solidFill>
                <a:latin typeface="Questrial"/>
                <a:ea typeface="Questrial"/>
                <a:cs typeface="Questrial"/>
                <a:sym typeface="Questrial"/>
              </a:rPr>
              <a:t>. </a:t>
            </a:r>
            <a:r>
              <a:rPr lang="en-US" sz="1800" b="0" i="0" u="none" strike="noStrike" cap="none" baseline="0" dirty="0" smtClean="0">
                <a:solidFill>
                  <a:schemeClr val="dk1"/>
                </a:solidFill>
                <a:latin typeface="Questrial"/>
                <a:ea typeface="Questrial"/>
                <a:cs typeface="Questrial"/>
                <a:sym typeface="Questrial"/>
              </a:rPr>
              <a:t>use </a:t>
            </a:r>
            <a:r>
              <a:rPr lang="en-US" sz="1800" b="0" i="0" u="none" strike="noStrike" cap="none" baseline="0" dirty="0">
                <a:solidFill>
                  <a:schemeClr val="dk1"/>
                </a:solidFill>
                <a:latin typeface="Questrial"/>
                <a:ea typeface="Questrial"/>
                <a:cs typeface="Questrial"/>
                <a:sym typeface="Questrial"/>
              </a:rPr>
              <a:t>large amount of historical data to create predictive models</a:t>
            </a:r>
          </a:p>
        </p:txBody>
      </p:sp>
      <p:sp>
        <p:nvSpPr>
          <p:cNvPr id="8" name="Shape 250"/>
          <p:cNvSpPr/>
          <p:nvPr/>
        </p:nvSpPr>
        <p:spPr>
          <a:xfrm rot="-2484839">
            <a:off x="260116" y="3888165"/>
            <a:ext cx="2275873" cy="630691"/>
          </a:xfrm>
          <a:prstGeom prst="curvedDownArrow">
            <a:avLst>
              <a:gd name="adj1" fmla="val 25000"/>
              <a:gd name="adj2" fmla="val 50000"/>
              <a:gd name="adj3" fmla="val 25000"/>
            </a:avLst>
          </a:prstGeom>
          <a:solidFill>
            <a:schemeClr val="accent2">
              <a:lumMod val="60000"/>
              <a:lumOff val="40000"/>
            </a:schemeClr>
          </a:solidFill>
          <a:ln w="11425" cap="flat" cmpd="sng">
            <a:solidFill>
              <a:schemeClr val="accent2">
                <a:lumMod val="60000"/>
                <a:lumOff val="40000"/>
              </a:schemeClr>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Questrial"/>
              <a:ea typeface="Questrial"/>
              <a:cs typeface="Questrial"/>
              <a:sym typeface="Questrial"/>
            </a:endParaRPr>
          </a:p>
        </p:txBody>
      </p:sp>
      <p:sp>
        <p:nvSpPr>
          <p:cNvPr id="9" name="Shape 251"/>
          <p:cNvSpPr/>
          <p:nvPr/>
        </p:nvSpPr>
        <p:spPr>
          <a:xfrm rot="-2484839">
            <a:off x="2124419" y="2274087"/>
            <a:ext cx="2275873" cy="630691"/>
          </a:xfrm>
          <a:prstGeom prst="curvedDownArrow">
            <a:avLst>
              <a:gd name="adj1" fmla="val 25000"/>
              <a:gd name="adj2" fmla="val 50000"/>
              <a:gd name="adj3" fmla="val 25000"/>
            </a:avLst>
          </a:prstGeom>
          <a:solidFill>
            <a:srgbClr val="92D050"/>
          </a:solidFill>
          <a:ln w="11425" cap="flat" cmpd="sng">
            <a:solidFill>
              <a:srgbClr val="92D05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Questrial"/>
              <a:ea typeface="Questrial"/>
              <a:cs typeface="Questrial"/>
              <a:sym typeface="Questrial"/>
            </a:endParaRPr>
          </a:p>
        </p:txBody>
      </p:sp>
    </p:spTree>
    <p:extLst>
      <p:ext uri="{BB962C8B-B14F-4D97-AF65-F5344CB8AC3E}">
        <p14:creationId xmlns:p14="http://schemas.microsoft.com/office/powerpoint/2010/main" val="165746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has changed?</a:t>
            </a:r>
            <a:endParaRPr lang="en-GB" dirty="0"/>
          </a:p>
        </p:txBody>
      </p:sp>
      <p:sp>
        <p:nvSpPr>
          <p:cNvPr id="3" name="Footer Placeholder 2"/>
          <p:cNvSpPr>
            <a:spLocks noGrp="1"/>
          </p:cNvSpPr>
          <p:nvPr>
            <p:ph type="ftr" sz="quarter" idx="10"/>
          </p:nvPr>
        </p:nvSpPr>
        <p:spPr/>
        <p:txBody>
          <a:bodyPr/>
          <a:lstStyle/>
          <a:p>
            <a:r>
              <a:rPr lang="en-US" dirty="0" smtClean="0"/>
              <a:t>  </a:t>
            </a:r>
            <a:fld id="{C837C1E8-7741-3740-B0D3-00EB180785DC}" type="slidenum">
              <a:rPr lang="en-US" b="1" smtClean="0"/>
              <a:pPr/>
              <a:t>9</a:t>
            </a:fld>
            <a:endParaRPr lang="en-US" b="1" dirty="0"/>
          </a:p>
        </p:txBody>
      </p:sp>
      <p:sp>
        <p:nvSpPr>
          <p:cNvPr id="4" name="Text Placeholder 3"/>
          <p:cNvSpPr>
            <a:spLocks noGrp="1"/>
          </p:cNvSpPr>
          <p:nvPr>
            <p:ph type="body" sz="quarter" idx="11"/>
          </p:nvPr>
        </p:nvSpPr>
        <p:spPr/>
        <p:txBody>
          <a:bodyPr/>
          <a:lstStyle/>
          <a:p>
            <a:r>
              <a:rPr lang="en-GB" dirty="0" smtClean="0"/>
              <a:t>5 Vs of Big Data</a:t>
            </a:r>
          </a:p>
          <a:p>
            <a:pPr lvl="1"/>
            <a:r>
              <a:rPr lang="en-GB" dirty="0" smtClean="0"/>
              <a:t>Volume</a:t>
            </a:r>
          </a:p>
          <a:p>
            <a:pPr lvl="1"/>
            <a:r>
              <a:rPr lang="en-GB" dirty="0" smtClean="0"/>
              <a:t>Velocity</a:t>
            </a:r>
          </a:p>
          <a:p>
            <a:pPr lvl="1"/>
            <a:r>
              <a:rPr lang="en-GB" dirty="0" smtClean="0"/>
              <a:t>Variety</a:t>
            </a:r>
          </a:p>
          <a:p>
            <a:pPr lvl="1"/>
            <a:r>
              <a:rPr lang="en-GB" dirty="0" smtClean="0"/>
              <a:t>Variability</a:t>
            </a:r>
          </a:p>
          <a:p>
            <a:pPr lvl="1"/>
            <a:r>
              <a:rPr lang="en-GB" dirty="0" smtClean="0"/>
              <a:t>Veracity</a:t>
            </a:r>
          </a:p>
          <a:p>
            <a:endParaRPr lang="en-GB" dirty="0"/>
          </a:p>
          <a:p>
            <a:r>
              <a:rPr lang="en-GB" dirty="0" smtClean="0"/>
              <a:t>Or was that 7 V’s?</a:t>
            </a:r>
          </a:p>
          <a:p>
            <a:pPr lvl="1"/>
            <a:r>
              <a:rPr lang="en-GB" dirty="0" smtClean="0"/>
              <a:t>Visualisation</a:t>
            </a:r>
          </a:p>
          <a:p>
            <a:pPr lvl="1"/>
            <a:r>
              <a:rPr lang="en-GB" dirty="0" smtClean="0"/>
              <a:t>Value</a:t>
            </a:r>
          </a:p>
        </p:txBody>
      </p:sp>
      <p:sp>
        <p:nvSpPr>
          <p:cNvPr id="5" name="TextBox 4"/>
          <p:cNvSpPr txBox="1"/>
          <p:nvPr/>
        </p:nvSpPr>
        <p:spPr>
          <a:xfrm rot="1869167">
            <a:off x="2039704" y="3560236"/>
            <a:ext cx="6355207" cy="1200329"/>
          </a:xfrm>
          <a:prstGeom prst="rect">
            <a:avLst/>
          </a:prstGeom>
          <a:noFill/>
        </p:spPr>
        <p:txBody>
          <a:bodyPr wrap="square" rtlCol="0">
            <a:spAutoFit/>
          </a:bodyPr>
          <a:lstStyle/>
          <a:p>
            <a:r>
              <a:rPr lang="en-GB" sz="7200" b="1" dirty="0" err="1" smtClean="0">
                <a:solidFill>
                  <a:srgbClr val="FF0000"/>
                </a:solidFill>
              </a:rPr>
              <a:t>aVailability</a:t>
            </a:r>
            <a:endParaRPr lang="en-GB" sz="7200" b="1" dirty="0">
              <a:solidFill>
                <a:srgbClr val="FF0000"/>
              </a:solidFill>
            </a:endParaRPr>
          </a:p>
        </p:txBody>
      </p:sp>
    </p:spTree>
    <p:extLst>
      <p:ext uri="{BB962C8B-B14F-4D97-AF65-F5344CB8AC3E}">
        <p14:creationId xmlns:p14="http://schemas.microsoft.com/office/powerpoint/2010/main" val="168178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UoH_powerpoint_template</Template>
  <TotalTime>3174</TotalTime>
  <Words>2233</Words>
  <Application>Microsoft Office PowerPoint</Application>
  <PresentationFormat>On-screen Show (4:3)</PresentationFormat>
  <Paragraphs>345</Paragraphs>
  <Slides>47</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Helvetica Light</vt:lpstr>
      <vt:lpstr>Myriad Pro</vt:lpstr>
      <vt:lpstr>Myriad Pro Semibold</vt:lpstr>
      <vt:lpstr>Questrial</vt:lpstr>
      <vt:lpstr>Windsor BT</vt:lpstr>
      <vt:lpstr>Arial</vt:lpstr>
      <vt:lpstr>Calibri</vt:lpstr>
      <vt:lpstr>Georgia</vt:lpstr>
      <vt:lpstr>Helvetica</vt:lpstr>
      <vt:lpstr>Times New Roman</vt:lpstr>
      <vt:lpstr>Office Theme</vt:lpstr>
      <vt:lpstr>White</vt:lpstr>
      <vt:lpstr>Learning Analytics &amp; Learning Design</vt:lpstr>
      <vt:lpstr>UK City of Culture 2017-20</vt:lpstr>
      <vt:lpstr>PowerPoint Presentation</vt:lpstr>
      <vt:lpstr>Agenda</vt:lpstr>
      <vt:lpstr>Learning Analytics: where am I coming from?</vt:lpstr>
      <vt:lpstr>A plug</vt:lpstr>
      <vt:lpstr>PowerPoint Presentation</vt:lpstr>
      <vt:lpstr>Stages of analytics use</vt:lpstr>
      <vt:lpstr>So what has changed?</vt:lpstr>
      <vt:lpstr>Definitions of Learning Analytics</vt:lpstr>
      <vt:lpstr>Descriptive versus predictive analytics</vt:lpstr>
      <vt:lpstr>My journey</vt:lpstr>
      <vt:lpstr>My journey</vt:lpstr>
      <vt:lpstr>Course fingerprint</vt:lpstr>
      <vt:lpstr>PowerPoint Presentation</vt:lpstr>
      <vt:lpstr>Patrick’s  favourite</vt:lpstr>
      <vt:lpstr>PowerPoint Presentation</vt:lpstr>
      <vt:lpstr>Agile development – students as product owners</vt:lpstr>
      <vt:lpstr>Learning design</vt:lpstr>
      <vt:lpstr>Learning design</vt:lpstr>
      <vt:lpstr>Learning design</vt:lpstr>
      <vt:lpstr>Carpe Diem</vt:lpstr>
      <vt:lpstr>PowerPoint Presentation</vt:lpstr>
      <vt:lpstr>PowerPoint Presentation</vt:lpstr>
      <vt:lpstr>PowerPoint Presentation</vt:lpstr>
      <vt:lpstr>Context</vt:lpstr>
      <vt:lpstr>Let’s not forget: Learning analytics are about learning </vt:lpstr>
      <vt:lpstr>Evidence</vt:lpstr>
      <vt:lpstr>So what?   </vt:lpstr>
      <vt:lpstr>PowerPoint Presentation</vt:lpstr>
      <vt:lpstr>PowerPoint Presentation</vt:lpstr>
      <vt:lpstr>PowerPoint Presentation</vt:lpstr>
      <vt:lpstr>Research design approach</vt:lpstr>
      <vt:lpstr>7 Principles for good practice in undergraduate education</vt:lpstr>
      <vt:lpstr>How learning works: 7 Research-Based Principles for Smart Teaching </vt:lpstr>
      <vt:lpstr>Interventions: reactive design</vt:lpstr>
      <vt:lpstr>Pedagogical intent</vt:lpstr>
      <vt:lpstr>Loop</vt:lpstr>
      <vt:lpstr>PowerPoint Presentation</vt:lpstr>
      <vt:lpstr>Context</vt:lpstr>
      <vt:lpstr>Becoming more agile</vt:lpstr>
      <vt:lpstr>What next?</vt:lpstr>
      <vt:lpstr>For Learning Analytics and Learning Design</vt:lpstr>
      <vt:lpstr>PowerPoint Presentation</vt:lpstr>
      <vt:lpstr>At Hull</vt:lpstr>
      <vt:lpstr>#LTHEchat</vt:lpstr>
      <vt:lpstr>Questions</vt:lpstr>
    </vt:vector>
  </TitlesOfParts>
  <Company>University of Hull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PebblePad in Assessment</dc:title>
  <dc:creator>Patrick Lynch</dc:creator>
  <cp:lastModifiedBy>Patrick Lynch</cp:lastModifiedBy>
  <cp:revision>117</cp:revision>
  <cp:lastPrinted>2009-05-08T09:29:37Z</cp:lastPrinted>
  <dcterms:created xsi:type="dcterms:W3CDTF">2015-01-26T15:46:38Z</dcterms:created>
  <dcterms:modified xsi:type="dcterms:W3CDTF">2017-05-04T15:54:57Z</dcterms:modified>
</cp:coreProperties>
</file>