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3" r:id="rId4"/>
    <p:sldMasterId id="2147483684" r:id="rId5"/>
    <p:sldMasterId id="2147483691" r:id="rId6"/>
    <p:sldMasterId id="2147483693" r:id="rId7"/>
    <p:sldMasterId id="2147483698" r:id="rId8"/>
  </p:sldMasterIdLst>
  <p:notesMasterIdLst>
    <p:notesMasterId r:id="rId16"/>
  </p:notesMasterIdLst>
  <p:handoutMasterIdLst>
    <p:handoutMasterId r:id="rId17"/>
  </p:handoutMasterIdLst>
  <p:sldIdLst>
    <p:sldId id="257" r:id="rId9"/>
    <p:sldId id="262" r:id="rId10"/>
    <p:sldId id="259" r:id="rId11"/>
    <p:sldId id="269" r:id="rId12"/>
    <p:sldId id="273" r:id="rId13"/>
    <p:sldId id="265" r:id="rId14"/>
    <p:sldId id="258" r:id="rId15"/>
  </p:sldIdLst>
  <p:sldSz cx="9144000" cy="5143500" type="screen16x9"/>
  <p:notesSz cx="6797675" cy="9928225"/>
  <p:defaultTextStyle>
    <a:defPPr>
      <a:defRPr lang="en-GB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FFFFFF"/>
    <a:srgbClr val="000000"/>
    <a:srgbClr val="2C3841"/>
    <a:srgbClr val="458557"/>
    <a:srgbClr val="9BA7B0"/>
    <a:srgbClr val="B9C9D5"/>
    <a:srgbClr val="C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7663" y="8985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3663" y="10936288"/>
            <a:ext cx="6423025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0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4638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7663" y="9459913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92475" y="273050"/>
            <a:ext cx="3121025" cy="498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7663" y="273050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67100" y="9720263"/>
            <a:ext cx="2946400" cy="150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85885BED-CA24-4C4B-88A3-1CE3611F4AE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46075" y="9720263"/>
            <a:ext cx="2946400" cy="1381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2CBDF204-313B-43BC-85C8-39CAE155AB25}" type="datetime1">
              <a:rPr lang="en-GB" altLang="en-US" smtClean="0"/>
              <a:t>09/05/2016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7633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7663" y="9750425"/>
            <a:ext cx="2944812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/>
            </a:lvl1pPr>
          </a:lstStyle>
          <a:p>
            <a:fld id="{5A68B567-BF5C-4085-8B76-58DFC9859197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663" y="3811588"/>
            <a:ext cx="6065837" cy="4875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100" y="9748838"/>
            <a:ext cx="294640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813289FF-53DF-40CB-B96B-EDA28B030F7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67100" y="0"/>
            <a:ext cx="2946400" cy="498475"/>
          </a:xfrm>
          <a:prstGeom prst="rect">
            <a:avLst/>
          </a:prstGeom>
        </p:spPr>
        <p:txBody>
          <a:bodyPr vert="horz" lIns="0" tIns="0" rIns="0" bIns="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7663" y="97504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1334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79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1590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3238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43180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53975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83CCD5-5CD8-4E66-8AE0-18923EEEF90A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289FF-53DF-40CB-B96B-EDA28B030F70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7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68B567-BF5C-4085-8B76-58DFC9859197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289FF-53DF-40CB-B96B-EDA28B030F70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4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3B89B1F-BFF4-4D69-9224-021834B1D959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1DD564-EEBD-4A23-A374-E46E97F5B2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08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013_Jisc_Logo_RGB300(26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Parallelogram 8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7329146-435C-4380-A1F6-2F1AB213E60B}" type="datetime1">
              <a:rPr lang="en-GB" altLang="en-US" smtClean="0"/>
              <a:t>09/05/2016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2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cxnSp>
        <p:nvCxnSpPr>
          <p:cNvPr id="14" name="Straight Connector 19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E320C355-FFF1-46EA-8AE3-FEFFADB5C9F7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17F8670-4E09-4B32-8DB4-F50AA607F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77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67225"/>
            <a:ext cx="7191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979488" y="4557713"/>
            <a:ext cx="3251200" cy="825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EB067AEA-D370-40A9-B713-46BCB2BB3944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8836AA5-FB92-4A4D-9794-19AA3BE904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3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8596928-B17A-4681-A0E7-21E70CC74B51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D0C99F2-C276-4791-8BA5-7C4DDFB009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811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13238"/>
            <a:ext cx="7413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7200900" y="4621213"/>
            <a:ext cx="1727200" cy="203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00ACF469-EDCE-4304-AE32-8091CFA8A794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DDCAEAB-7969-4942-8ED8-0B8AC9293A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912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24074"/>
            <a:ext cx="6085791" cy="4476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50938" y="2540972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E9C9891-F94F-45B5-B445-E0D5AC6D2150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ADAEDE-2AB0-4BEA-BE4C-D1BAE459E0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20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rtlCol="0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3F5EA-51D4-4BC9-8DC9-CC4F3A45C798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E197B-0BF1-408A-A15B-6953074285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2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6D68BF5D-B3C0-4DEA-893A-E8E0897979E6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B28E6A21-3BF5-4A1D-8CA5-08B3F1CA53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02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8006710D-531E-4980-BB6B-87E93BE8F8D1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4D050D58-A90B-410F-B598-7B0B270BFF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1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3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27656B2-6195-4F7E-9A9F-37482D822E0C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028E27D-A181-4EAF-9BFA-C369DBB4F1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12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9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B6DB72-7CD2-442D-AA0A-D745CEB56A6D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DBE28-DF65-43AA-A72D-18D5ECF1B9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02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9059B63-AFD0-488D-8112-BEB454BEDEA8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7CFE5D6-5F24-4F6F-831D-1715D6C73E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5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03E3255-A6BE-49DE-BDFC-CF0C0B162746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8CF8FE1-6977-46A7-BA83-A3FED2A7F9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78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210BDB83-29AA-4A26-8255-7E8E71EC7C72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35FB07F-880C-4614-B430-8281D03CD4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9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50" y="879474"/>
            <a:ext cx="4103650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040338"/>
            <a:ext cx="4103650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B426F127-3490-4274-BB8A-1DCC1A4B5287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1547C65-8B7A-4A82-9D73-319C19612A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2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D0348BF-FDCE-46FC-BD33-5F5527B34AEE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E43FF02-FAB5-4F2E-8FD1-651801FDEC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65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C5050-A2C3-415F-AAEB-C31BB7CA9A39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D816-1EF6-4CA3-AA54-626A5A784F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1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95FA1BA-2787-4B30-B678-24AC21D9118D}" type="datetime1">
              <a:rPr lang="en-GB" altLang="en-US" smtClean="0"/>
              <a:t>09/05/2016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0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21AEB58A-9912-49CD-A84B-AFA720253C14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551BC66C-B221-44E1-B3D9-B9CE10A58610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2013_Jisc_Logo_RGB300(19.5mm)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sldNum="0" hdr="0"/>
  <p:txStyles>
    <p:titleStyle>
      <a:lvl1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3400425"/>
            <a:ext cx="6624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presentation title</a:t>
            </a:r>
          </a:p>
        </p:txBody>
      </p:sp>
      <p:pic>
        <p:nvPicPr>
          <p:cNvPr id="2052" name="Picture 7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3" y="3538538"/>
            <a:ext cx="78105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25B235-050E-4797-96E0-AE164D09393E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7" name="Parallelogram 6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F585114E-87A3-45A3-B2BF-A6915028C619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E0EF39EF-037B-4EC4-B8F5-1B63C4B3D11F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79" name="Picture 6" descr="2013_Jisc_Logo_RGB300(19.5mm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0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hf sldNum="0"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2525" y="2124075"/>
            <a:ext cx="6084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20D9BEAF-B16B-46D3-BAB5-DC92672BCA63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CC2EA3DF-AB3E-408E-A2DB-1702DA529252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410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3" name="Picture 8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sldNum="0"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hf sldNum="0"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841625" y="-1588"/>
            <a:ext cx="60864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83DA6F9E-C935-4EAC-BC06-DAF1D9F7B2DB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E6403459-5958-4C5D-B5CE-791C125C0BD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50" name="Picture 6" descr="2013_Jisc_Logo_RGB300(19.5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>
          <a:xfrm>
            <a:off x="904875" y="3479800"/>
            <a:ext cx="1187450" cy="1189038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Jisc Dark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R:159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G:53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B:21</a:t>
            </a:r>
          </a:p>
        </p:txBody>
      </p:sp>
      <p:sp>
        <p:nvSpPr>
          <p:cNvPr id="17" name="Oval 16"/>
          <p:cNvSpPr/>
          <p:nvPr/>
        </p:nvSpPr>
        <p:spPr>
          <a:xfrm>
            <a:off x="760413" y="723900"/>
            <a:ext cx="1476375" cy="1474788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Jisc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R:232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G:94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499225" y="3479800"/>
            <a:ext cx="1189038" cy="1189038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Jisc Text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R:202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G:220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B:240</a:t>
            </a:r>
          </a:p>
        </p:txBody>
      </p:sp>
      <p:grpSp>
        <p:nvGrpSpPr>
          <p:cNvPr id="6156" name="Group 36"/>
          <p:cNvGrpSpPr>
            <a:grpSpLocks/>
          </p:cNvGrpSpPr>
          <p:nvPr/>
        </p:nvGrpSpPr>
        <p:grpSpPr bwMode="auto">
          <a:xfrm>
            <a:off x="2789238" y="2182813"/>
            <a:ext cx="6138862" cy="118745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263696" y="1871025"/>
              <a:ext cx="1189185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Green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R:69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G:133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740502" y="1871025"/>
              <a:ext cx="1187597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Purple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502099" y="1871025"/>
              <a:ext cx="1187597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Indigo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88478" y="1871025"/>
              <a:ext cx="1187597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Maroon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026881" y="1871025"/>
              <a:ext cx="1187597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Olive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6157" name="Group 37"/>
          <p:cNvGrpSpPr>
            <a:grpSpLocks/>
          </p:cNvGrpSpPr>
          <p:nvPr/>
        </p:nvGrpSpPr>
        <p:grpSpPr bwMode="auto">
          <a:xfrm>
            <a:off x="2789238" y="866775"/>
            <a:ext cx="6138862" cy="1206500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63696" y="806884"/>
              <a:ext cx="1189185" cy="1187907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Lime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R:178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G:187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740503" y="791024"/>
              <a:ext cx="1187597" cy="1187907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Violet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R:183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G:26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502100" y="806884"/>
              <a:ext cx="1187597" cy="1187907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Blue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8478" y="808470"/>
              <a:ext cx="1187597" cy="1187906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Pink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026881" y="808470"/>
              <a:ext cx="1187597" cy="118790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Yellow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R:249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G:176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B:80</a:t>
              </a:r>
            </a:p>
          </p:txBody>
        </p:sp>
      </p:grpSp>
      <p:grpSp>
        <p:nvGrpSpPr>
          <p:cNvPr id="6158" name="Group 38"/>
          <p:cNvGrpSpPr>
            <a:grpSpLocks/>
          </p:cNvGrpSpPr>
          <p:nvPr/>
        </p:nvGrpSpPr>
        <p:grpSpPr bwMode="auto">
          <a:xfrm>
            <a:off x="2789238" y="3479800"/>
            <a:ext cx="3662362" cy="1189038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264369" y="3404192"/>
              <a:ext cx="1187919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Light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R:202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G:220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788478" y="3404192"/>
              <a:ext cx="1187919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R:155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G:167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025629" y="3404192"/>
              <a:ext cx="1189508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R:185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G:201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sldNum="0"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tif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gor.ac.uk/canolfanbedwyr/ap_geiriaduron.php.en" TargetMode="External"/><Relationship Id="rId2" Type="http://schemas.openxmlformats.org/officeDocument/2006/relationships/hyperlink" Target="https://github.com/jiscdev/analytics-udd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b.jones@jisc.ac.uk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30070" y="3538538"/>
            <a:ext cx="7246186" cy="387798"/>
          </a:xfrm>
        </p:spPr>
        <p:txBody>
          <a:bodyPr/>
          <a:lstStyle/>
          <a:p>
            <a:r>
              <a:rPr lang="en-GB" dirty="0" err="1" smtClean="0"/>
              <a:t>Dysgu</a:t>
            </a:r>
            <a:r>
              <a:rPr lang="en-GB" dirty="0" smtClean="0"/>
              <a:t> </a:t>
            </a:r>
            <a:r>
              <a:rPr lang="en-GB" dirty="0" err="1" smtClean="0"/>
              <a:t>Dadansoddol</a:t>
            </a:r>
            <a:r>
              <a:rPr lang="en-GB" dirty="0"/>
              <a:t> </a:t>
            </a:r>
            <a:r>
              <a:rPr lang="en-GB" dirty="0" smtClean="0"/>
              <a:t>/ Learning Analytics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E5F097-ACCC-4CC2-AE56-101A57EA1E6B}" type="datetime1">
              <a:rPr lang="en-GB" altLang="en-US" smtClean="0"/>
              <a:t>09/05/2016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76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Strwythyr</a:t>
            </a:r>
            <a:r>
              <a:rPr lang="en-GB" dirty="0" smtClean="0"/>
              <a:t> LA Structure</a:t>
            </a:r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76" y="3447461"/>
            <a:ext cx="1056590" cy="10491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7" y="3643194"/>
            <a:ext cx="704393" cy="85072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42" y="3447867"/>
            <a:ext cx="563019" cy="9052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11" y="1829290"/>
            <a:ext cx="912735" cy="1123557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 flipH="1" flipV="1">
            <a:off x="6587294" y="3022357"/>
            <a:ext cx="227647" cy="525585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778110" y="3031311"/>
            <a:ext cx="912063" cy="41615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911573" y="2802346"/>
            <a:ext cx="1024273" cy="211056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691074" y="3080387"/>
            <a:ext cx="606775" cy="400254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27" y="3547942"/>
            <a:ext cx="669669" cy="108635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80" y="1928309"/>
            <a:ext cx="979702" cy="107395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92" y="920364"/>
            <a:ext cx="848249" cy="102930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03" y="844977"/>
            <a:ext cx="671903" cy="66723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35" y="659592"/>
            <a:ext cx="1163241" cy="9077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72" name="Straight Arrow Connector 71"/>
          <p:cNvCxnSpPr/>
          <p:nvPr/>
        </p:nvCxnSpPr>
        <p:spPr>
          <a:xfrm flipV="1">
            <a:off x="6619804" y="1660102"/>
            <a:ext cx="82461" cy="243541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4412" y="2690598"/>
            <a:ext cx="736891" cy="857344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 flipV="1">
            <a:off x="4636046" y="2867168"/>
            <a:ext cx="1348552" cy="508131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19" y="826518"/>
            <a:ext cx="836259" cy="864369"/>
          </a:xfrm>
          <a:prstGeom prst="rect">
            <a:avLst/>
          </a:prstGeom>
        </p:spPr>
      </p:pic>
      <p:cxnSp>
        <p:nvCxnSpPr>
          <p:cNvPr id="76" name="Straight Arrow Connector 75"/>
          <p:cNvCxnSpPr/>
          <p:nvPr/>
        </p:nvCxnSpPr>
        <p:spPr>
          <a:xfrm flipV="1">
            <a:off x="7105184" y="1599983"/>
            <a:ext cx="727295" cy="38542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374664" y="2365118"/>
            <a:ext cx="552222" cy="2595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815425" y="1130160"/>
            <a:ext cx="1208987" cy="8783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037331" y="1121451"/>
            <a:ext cx="841994" cy="17492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4459686" y="1414804"/>
            <a:ext cx="236182" cy="488839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899069" y="1447520"/>
            <a:ext cx="1329556" cy="503375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571661" y="1687062"/>
            <a:ext cx="975820" cy="60371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308" y="730518"/>
            <a:ext cx="1176210" cy="34850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225" y="1708863"/>
            <a:ext cx="1314564" cy="364792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397225" y="2329637"/>
            <a:ext cx="1325319" cy="472709"/>
            <a:chOff x="3586997" y="2602028"/>
            <a:chExt cx="1777091" cy="714075"/>
          </a:xfrm>
        </p:grpSpPr>
        <p:sp>
          <p:nvSpPr>
            <p:cNvPr id="91" name="Rectangle 90"/>
            <p:cNvSpPr/>
            <p:nvPr/>
          </p:nvSpPr>
          <p:spPr>
            <a:xfrm>
              <a:off x="3586997" y="2602028"/>
              <a:ext cx="1777091" cy="7140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47780" y="2602028"/>
              <a:ext cx="1391600" cy="598388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290" y="3963191"/>
            <a:ext cx="688660" cy="68866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6811" y="3047207"/>
            <a:ext cx="895391" cy="73951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4308" y="1181452"/>
            <a:ext cx="1301935" cy="331692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>
            <a:off x="1835847" y="644999"/>
            <a:ext cx="36095" cy="411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2780413" y="3022357"/>
            <a:ext cx="1328120" cy="5469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About the student (UDD)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279106" y="4400030"/>
            <a:ext cx="1648994" cy="4168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b="1" dirty="0" smtClean="0"/>
              <a:t>Activity data (</a:t>
            </a:r>
            <a:r>
              <a:rPr lang="en-US" b="1" dirty="0" err="1" smtClean="0"/>
              <a:t>xAPI</a:t>
            </a:r>
            <a:r>
              <a:rPr lang="en-US" b="1" dirty="0" smtClean="0"/>
              <a:t>)</a:t>
            </a:r>
          </a:p>
        </p:txBody>
      </p: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CBC0-FFCF-48C8-AB0C-3680CF3BE322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8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-1588"/>
            <a:ext cx="6870700" cy="447676"/>
          </a:xfrm>
        </p:spPr>
        <p:txBody>
          <a:bodyPr/>
          <a:lstStyle/>
          <a:p>
            <a:r>
              <a:rPr lang="en-GB" dirty="0" err="1" smtClean="0"/>
              <a:t>Cyfleusterau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r>
              <a:rPr lang="en-GB" dirty="0" smtClean="0"/>
              <a:t> LA Welsh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3" y="789597"/>
            <a:ext cx="8712198" cy="3348037"/>
          </a:xfrm>
        </p:spPr>
        <p:txBody>
          <a:bodyPr/>
          <a:lstStyle/>
          <a:p>
            <a:r>
              <a:rPr lang="en-US" sz="2000" dirty="0" smtClean="0"/>
              <a:t>Welsh language support – for </a:t>
            </a:r>
            <a:r>
              <a:rPr lang="en-US" sz="2000" b="1" dirty="0" smtClean="0"/>
              <a:t>all</a:t>
            </a:r>
            <a:r>
              <a:rPr lang="en-US" sz="2000" dirty="0" smtClean="0"/>
              <a:t> customer-facing LA services</a:t>
            </a:r>
          </a:p>
          <a:p>
            <a:r>
              <a:rPr lang="en-US" sz="2000" dirty="0" smtClean="0"/>
              <a:t>Tribal Student Insight – front &amp; back-end </a:t>
            </a:r>
            <a:r>
              <a:rPr lang="en-US" sz="2000" dirty="0" err="1" smtClean="0"/>
              <a:t>bilinigual</a:t>
            </a:r>
            <a:endParaRPr lang="en-US" sz="2000" dirty="0" smtClean="0"/>
          </a:p>
          <a:p>
            <a:r>
              <a:rPr lang="en-US" sz="2000" dirty="0" smtClean="0"/>
              <a:t>Translation templates </a:t>
            </a:r>
            <a:r>
              <a:rPr lang="en-US" sz="2000" dirty="0"/>
              <a:t>available </a:t>
            </a:r>
            <a:r>
              <a:rPr lang="en-US" sz="2000" dirty="0" smtClean="0"/>
              <a:t>to institutions </a:t>
            </a:r>
            <a:r>
              <a:rPr lang="en-US" sz="2000" dirty="0"/>
              <a:t>=</a:t>
            </a:r>
            <a:r>
              <a:rPr lang="en-US" sz="2000" dirty="0" smtClean="0"/>
              <a:t> local </a:t>
            </a:r>
            <a:r>
              <a:rPr lang="en-US" sz="2000" dirty="0" err="1" smtClean="0"/>
              <a:t>customisation</a:t>
            </a:r>
            <a:endParaRPr lang="en-US" sz="2000" dirty="0" smtClean="0"/>
          </a:p>
          <a:p>
            <a:r>
              <a:rPr lang="en-US" sz="2000" dirty="0"/>
              <a:t>L</a:t>
            </a:r>
            <a:r>
              <a:rPr lang="en-US" sz="2000" dirty="0" smtClean="0"/>
              <a:t>ocal </a:t>
            </a:r>
            <a:r>
              <a:rPr lang="en-US" sz="2000" dirty="0" err="1" smtClean="0"/>
              <a:t>customisation</a:t>
            </a:r>
            <a:r>
              <a:rPr lang="en-US" sz="2000" dirty="0" smtClean="0"/>
              <a:t> facility &amp; support during the LA pilot - inclusive!</a:t>
            </a:r>
          </a:p>
          <a:p>
            <a:r>
              <a:rPr lang="en-US" sz="2000" dirty="0" smtClean="0"/>
              <a:t>Potential to develop automated translation/ access interface(s)</a:t>
            </a:r>
          </a:p>
          <a:p>
            <a:r>
              <a:rPr lang="en-US" sz="2000" dirty="0" smtClean="0"/>
              <a:t>UDD 1.2 – requires </a:t>
            </a:r>
            <a:r>
              <a:rPr lang="en-US" sz="2000" dirty="0" err="1" smtClean="0"/>
              <a:t>customisation</a:t>
            </a:r>
            <a:r>
              <a:rPr lang="en-US" sz="2000" dirty="0" smtClean="0"/>
              <a:t> to provide extra bilingual fields (text)</a:t>
            </a:r>
          </a:p>
          <a:p>
            <a:pPr lvl="1"/>
            <a:r>
              <a:rPr lang="en-US" sz="1600" dirty="0">
                <a:hlinkClick r:id="rId2"/>
              </a:rPr>
              <a:t>https://github.com/jiscdev/analytics-udd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UDD 1.2 – field options/ mappings to be translated – joint effort welcomed!</a:t>
            </a:r>
          </a:p>
          <a:p>
            <a:r>
              <a:rPr lang="en-US" sz="2000" dirty="0" smtClean="0"/>
              <a:t>Useful translation resources:</a:t>
            </a:r>
          </a:p>
          <a:p>
            <a:pPr lvl="1"/>
            <a:r>
              <a:rPr lang="en-US" sz="1600" dirty="0">
                <a:hlinkClick r:id="rId3"/>
              </a:rPr>
              <a:t>http://geiriadur.bangor.ac.uk/</a:t>
            </a:r>
          </a:p>
          <a:p>
            <a:pPr lvl="1"/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www.bangor.ac.uk/canolfanbedwyr/ap_geiriaduron.php.en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AE386E-3209-4307-809C-DE600A104401}" type="datetime1">
              <a:rPr lang="en-GB" altLang="en-US" smtClean="0"/>
              <a:t>09/05/2016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Arddangos</a:t>
            </a:r>
            <a:r>
              <a:rPr lang="en-GB" dirty="0" smtClean="0"/>
              <a:t> Data LA Dashboards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E880-848B-4884-B683-779E488CEA5D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72652" y="797782"/>
            <a:ext cx="4184408" cy="39266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Tx/>
              <a:buNone/>
              <a:defRPr sz="2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E85E12"/>
              </a:buClr>
              <a:buSzPct val="120000"/>
              <a:buFont typeface="Lucida Grande"/>
              <a:buChar char="»"/>
              <a:defRPr sz="2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E85E12"/>
              </a:buClr>
              <a:buSzPct val="120000"/>
              <a:buFont typeface="Lucida Grande"/>
              <a:buChar char="›"/>
              <a:defRPr sz="2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85E12"/>
              </a:buClr>
              <a:buFont typeface="Lucida Grande"/>
              <a:buChar char="–"/>
              <a:defRPr sz="2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85E12"/>
              </a:buClr>
              <a:buFont typeface="Lucida Grande"/>
              <a:buChar char="–"/>
              <a:defRPr sz="2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UNICON </a:t>
            </a:r>
            <a:r>
              <a:rPr lang="en-GB" b="1" dirty="0" err="1" smtClean="0"/>
              <a:t>OpenDashboard</a:t>
            </a: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Individual </a:t>
            </a:r>
            <a:r>
              <a:rPr lang="en-GB" dirty="0" err="1" smtClean="0"/>
              <a:t>json</a:t>
            </a:r>
            <a:r>
              <a:rPr lang="en-GB" dirty="0" smtClean="0"/>
              <a:t> files provided</a:t>
            </a: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translation underway recently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ontinuously updated</a:t>
            </a:r>
            <a:endParaRPr lang="en-GB" dirty="0" smtClean="0"/>
          </a:p>
          <a:p>
            <a:r>
              <a:rPr lang="en-GB" b="1" dirty="0" smtClean="0"/>
              <a:t>Tribal Student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ront &amp; back-end welsh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single </a:t>
            </a:r>
            <a:r>
              <a:rPr lang="en-GB" dirty="0" err="1" smtClean="0"/>
              <a:t>json</a:t>
            </a:r>
            <a:r>
              <a:rPr lang="en-GB" dirty="0" smtClean="0"/>
              <a:t>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515 terms translated so </a:t>
            </a:r>
            <a:r>
              <a:rPr lang="en-GB" dirty="0" smtClean="0"/>
              <a:t>far…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continuously updated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37" y="2518717"/>
            <a:ext cx="2468902" cy="2032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79" y="593726"/>
            <a:ext cx="4824721" cy="1751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76" y="2345538"/>
            <a:ext cx="1274723" cy="24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57" y="-1588"/>
            <a:ext cx="6990443" cy="447676"/>
          </a:xfrm>
        </p:spPr>
        <p:txBody>
          <a:bodyPr/>
          <a:lstStyle/>
          <a:p>
            <a:r>
              <a:rPr lang="en-GB" dirty="0" smtClean="0"/>
              <a:t>Intervention Management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5050-A2C3-415F-AAEB-C31BB7CA9A39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900" y="862839"/>
            <a:ext cx="4435430" cy="3137955"/>
          </a:xfrm>
          <a:prstGeom prst="rect">
            <a:avLst/>
          </a:prstGeom>
        </p:spPr>
        <p:txBody>
          <a:bodyPr>
            <a:norm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UNICON Student Success Planner</a:t>
            </a:r>
          </a:p>
          <a:p>
            <a:r>
              <a:rPr lang="en-GB" sz="1800" dirty="0" smtClean="0"/>
              <a:t>Case &amp; Intervention Management</a:t>
            </a:r>
          </a:p>
          <a:p>
            <a:r>
              <a:rPr lang="en-GB" sz="1800" dirty="0" smtClean="0"/>
              <a:t>Excel translation files (includes duplicate) of ~ 550 terms</a:t>
            </a:r>
          </a:p>
          <a:p>
            <a:r>
              <a:rPr lang="en-GB" sz="1800" dirty="0" smtClean="0"/>
              <a:t>~ 10 Email templates (HTML format)</a:t>
            </a:r>
          </a:p>
          <a:p>
            <a:r>
              <a:rPr lang="en-GB" sz="1800" dirty="0" smtClean="0"/>
              <a:t>UDD 1.2 fields/ mappings sourced, thus require translation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US" sz="1800" dirty="0"/>
          </a:p>
        </p:txBody>
      </p:sp>
      <p:pic>
        <p:nvPicPr>
          <p:cNvPr id="1026" name="Picture 2" descr="pa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90" y="2712414"/>
            <a:ext cx="3306710" cy="204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ar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6" y="625713"/>
            <a:ext cx="2663079" cy="208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art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41" y="3273067"/>
            <a:ext cx="3262419" cy="11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App </a:t>
            </a:r>
            <a:r>
              <a:rPr lang="en-GB" dirty="0" err="1" smtClean="0"/>
              <a:t>Myfyrwyr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71775" y="612315"/>
            <a:ext cx="5883690" cy="366982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04AB46-502F-488D-813B-2119A4882BB5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Digital &amp; Data - Learning Analytics for HE &amp; FE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92" y="742305"/>
            <a:ext cx="2152008" cy="3825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4" y="738442"/>
            <a:ext cx="2154181" cy="382965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15899" y="862839"/>
            <a:ext cx="4111552" cy="3137955"/>
          </a:xfrm>
          <a:prstGeom prst="rect">
            <a:avLst/>
          </a:prstGeom>
        </p:spPr>
        <p:txBody>
          <a:bodyPr>
            <a:normAutofit/>
          </a:bodyPr>
          <a:lstStyle>
            <a:lvl1pPr marL="215900" indent="-215900" algn="l" defTabSz="685800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31800" indent="-21590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6477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8636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lang="en-US" sz="2400" kern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79500" indent="-215900" algn="l" defTabSz="685800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Learning Analytics </a:t>
            </a:r>
            <a:r>
              <a:rPr lang="en-GB" sz="1800" b="1" dirty="0" smtClean="0"/>
              <a:t>Student App</a:t>
            </a:r>
          </a:p>
          <a:p>
            <a:r>
              <a:rPr lang="en-GB" sz="1800" dirty="0" smtClean="0"/>
              <a:t>Apple iOS devices (v8+)</a:t>
            </a:r>
          </a:p>
          <a:p>
            <a:r>
              <a:rPr lang="en-GB" sz="1800" dirty="0" smtClean="0"/>
              <a:t>Android devices (v4.2+, min 1GB RAM)</a:t>
            </a:r>
          </a:p>
          <a:p>
            <a:r>
              <a:rPr lang="en-GB" sz="1800" dirty="0" smtClean="0"/>
              <a:t>Single excel translation file (includes duplicates) of 271 terms - so far!</a:t>
            </a:r>
          </a:p>
          <a:p>
            <a:r>
              <a:rPr lang="en-GB" sz="1800" dirty="0" smtClean="0"/>
              <a:t>UDD 1.2 fields/ mappings sourced, thus require translation</a:t>
            </a:r>
          </a:p>
          <a:p>
            <a:r>
              <a:rPr lang="en-GB" sz="1800" dirty="0" smtClean="0"/>
              <a:t>Currently finalising LRW &amp; student data model (UDD) integration for final beta version release</a:t>
            </a:r>
          </a:p>
        </p:txBody>
      </p:sp>
    </p:spTree>
    <p:extLst>
      <p:ext uri="{BB962C8B-B14F-4D97-AF65-F5344CB8AC3E}">
        <p14:creationId xmlns:p14="http://schemas.microsoft.com/office/powerpoint/2010/main" val="3769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Contact/ </a:t>
            </a:r>
            <a:r>
              <a:rPr lang="en-GB" dirty="0" err="1" smtClean="0"/>
              <a:t>Cyswllt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smtClean="0"/>
              <a:t>Rob Wyn Jones</a:t>
            </a:r>
            <a:endParaRPr lang="en-GB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 smtClean="0"/>
              <a:t>Learning Analytics/ </a:t>
            </a:r>
            <a:r>
              <a:rPr lang="en-GB" b="1" dirty="0" err="1" smtClean="0"/>
              <a:t>Dysgu</a:t>
            </a:r>
            <a:r>
              <a:rPr lang="en-GB" b="1" dirty="0" smtClean="0"/>
              <a:t> </a:t>
            </a:r>
            <a:r>
              <a:rPr lang="en-GB" b="1" dirty="0" err="1" smtClean="0"/>
              <a:t>Dadansoddol</a:t>
            </a:r>
            <a:endParaRPr lang="en-GB" b="1" dirty="0" smtClean="0"/>
          </a:p>
          <a:p>
            <a:endParaRPr lang="en-GB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rob.jones@jisc.ac.uk/</a:t>
            </a:r>
            <a:r>
              <a:rPr lang="en-GB" dirty="0" smtClean="0"/>
              <a:t> 07976 508860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4F0A9EC-4E55-4C2B-A0F5-C8C58E804CFA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Digital &amp; Data - Learning Analytics for HE &amp; 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544E8E78-22CE-45A7-A079-55DC3D125FB3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98B066A8-5050-4A68-95BE-F720D7B3C4CC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B8D107CC-B507-4688-9BB7-BC1773DA45E5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1A141971-FF98-4D08-AE1F-4DEED86FEF71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80268AAC-4DB1-4A3E-9E53-AF7130A92EA5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2" ma:contentTypeDescription="Create a new document." ma:contentTypeScope="" ma:versionID="11507b2382009acd5947100e36a13333">
  <xsd:schema xmlns:xsd="http://www.w3.org/2001/XMLSchema" xmlns:xs="http://www.w3.org/2001/XMLSchema" xmlns:p="http://schemas.microsoft.com/office/2006/metadata/properties" xmlns:ns2="ebf13169-c280-4fc5-86f8-af5191a5ddf2" xmlns:ns3="217ac18d-a73a-48a9-8bac-9db52278b555" targetNamespace="http://schemas.microsoft.com/office/2006/metadata/properties" ma:root="true" ma:fieldsID="21c7c1ba30450bca7fa68ccb336c780d" ns2:_="" ns3:_="">
    <xsd:import namespace="ebf13169-c280-4fc5-86f8-af5191a5ddf2"/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13169-c280-4fc5-86f8-af5191a5dd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C923BD-2E24-4153-83CC-A56DE273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13169-c280-4fc5-86f8-af5191a5ddf2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A9E47-9A03-4FCA-A0D5-2CDABD8EB978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ebf13169-c280-4fc5-86f8-af5191a5ddf2"/>
    <ds:schemaRef ds:uri="http://schemas.microsoft.com/office/infopath/2007/PartnerControls"/>
    <ds:schemaRef ds:uri="http://schemas.microsoft.com/office/2006/documentManagement/types"/>
    <ds:schemaRef ds:uri="217ac18d-a73a-48a9-8bac-9db52278b5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Jisc-Inside-Govt-14042016</Template>
  <TotalTime>519</TotalTime>
  <Words>362</Words>
  <Application>Microsoft Office PowerPoint</Application>
  <PresentationFormat>On-screen Show (16:9)</PresentationFormat>
  <Paragraphs>68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Corbel</vt:lpstr>
      <vt:lpstr>Lucida Grande</vt:lpstr>
      <vt:lpstr>Wingdings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Dysgu Dadansoddol / Learning Analytics</vt:lpstr>
      <vt:lpstr>Strwythyr LA Structure</vt:lpstr>
      <vt:lpstr>Cyfleusterau Cymraeg LA Welsh Services</vt:lpstr>
      <vt:lpstr>Arddangos Data LA Dashboards</vt:lpstr>
      <vt:lpstr>Intervention Management</vt:lpstr>
      <vt:lpstr>Student App Myfyrwyr</vt:lpstr>
      <vt:lpstr>Contact/ Cyswllt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Wyn Jones</dc:creator>
  <cp:lastModifiedBy>Rob Wyn Jones</cp:lastModifiedBy>
  <cp:revision>46</cp:revision>
  <cp:lastPrinted>2015-03-16T16:56:25Z</cp:lastPrinted>
  <dcterms:created xsi:type="dcterms:W3CDTF">2016-04-12T07:01:57Z</dcterms:created>
  <dcterms:modified xsi:type="dcterms:W3CDTF">2016-05-09T16:27:16Z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SharedWithUsers">
    <vt:lpwstr/>
  </property>
  <property fmtid="{D5CDD505-2E9C-101B-9397-08002B2CF9AE}" pid="5" name="_dlc_DocId">
    <vt:lpwstr>N7XHR37R3CPZ-174-2</vt:lpwstr>
  </property>
  <property fmtid="{D5CDD505-2E9C-101B-9397-08002B2CF9AE}" pid="6" name="_dlc_DocIdUrl">
    <vt:lpwstr>https://jisc365.sharepoint.com/sites/customerexperience/cscollab/_layouts/15/DocIdRedir.aspx?ID=N7XHR37R3CPZ-174-2, N7XHR37R3CPZ-174-2</vt:lpwstr>
  </property>
</Properties>
</file>