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841"/>
    <a:srgbClr val="E85E12"/>
    <a:srgbClr val="E04710"/>
    <a:srgbClr val="9F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0574" autoAdjust="0"/>
  </p:normalViewPr>
  <p:slideViewPr>
    <p:cSldViewPr snapToObjects="1">
      <p:cViewPr varScale="1">
        <p:scale>
          <a:sx n="114" d="100"/>
          <a:sy n="114" d="100"/>
        </p:scale>
        <p:origin x="476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87A63-B597-B948-8022-473DDF3DDC1B}" type="datetimeFigureOut">
              <a:rPr lang="en-US" smtClean="0"/>
              <a:t>5/9/2016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C7E8-146C-1B4D-93BA-B9C87B8497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2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2600E-13CF-40FF-8381-0A2383760F76}" type="datetimeFigureOut">
              <a:rPr lang="en-GB" smtClean="0"/>
              <a:pPr/>
              <a:t>09/05/2016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DA764-0642-4F60-9158-A96B577466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611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Go to ‘View’ menu &gt; ‘Header and Footer…’ to edit the footers on this slide (click ‘Apply’ to change only the currently selected slide, or ‘Apply to All’ to change the footers</a:t>
            </a:r>
            <a:r>
              <a:rPr lang="en-US" sz="1200" b="1" baseline="0" dirty="0" smtClean="0">
                <a:solidFill>
                  <a:srgbClr val="2C3841"/>
                </a:solidFill>
              </a:rPr>
              <a:t> on all slides).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solidFill>
                <a:srgbClr val="2C384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2C3841"/>
                </a:solidFill>
              </a:rPr>
              <a:t>To change the image on this slide: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Click once on the image to select it, and then delete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Drag a replacement picture to the placeholder or click the icon in the centre of the placeholder to browse</a:t>
            </a:r>
            <a:r>
              <a:rPr lang="en-US" sz="1200" b="1" baseline="0" dirty="0" smtClean="0">
                <a:solidFill>
                  <a:srgbClr val="2C3841"/>
                </a:solidFill>
              </a:rPr>
              <a:t> for &amp; add another image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baseline="0" dirty="0" smtClean="0">
                <a:solidFill>
                  <a:srgbClr val="2C3841"/>
                </a:solidFill>
              </a:rPr>
              <a:t>Once you have added your replacement image, you may need to put it into the background so that it doesn’t cover other items on the slide. Do this by right-clicking on the new image and choosing ‘Arrange’ &gt; ‘Send to Back’ from the contextual menu</a:t>
            </a:r>
            <a:endParaRPr lang="en-US" sz="1200" b="1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55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93200" y="926100"/>
            <a:ext cx="8157600" cy="38475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800" y="3777147"/>
            <a:ext cx="6705000" cy="193386"/>
          </a:xfr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3496168"/>
            <a:ext cx="1495122" cy="184666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00" y="3421420"/>
            <a:ext cx="6705000" cy="350096"/>
          </a:xfrm>
        </p:spPr>
        <p:txBody>
          <a:bodyPr wrap="square" anchor="t" anchorCtr="0">
            <a:sp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 descr="Jisc Larg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932688" cy="538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45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800" y="3777147"/>
            <a:ext cx="6705000" cy="193386"/>
          </a:xfr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3496168"/>
            <a:ext cx="1495122" cy="184666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00" y="3421420"/>
            <a:ext cx="6705000" cy="350096"/>
          </a:xfrm>
        </p:spPr>
        <p:txBody>
          <a:bodyPr wrap="square" anchor="t" anchorCtr="0">
            <a:sp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247316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1635646"/>
            <a:ext cx="7434000" cy="31379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216000" indent="-216000">
              <a:lnSpc>
                <a:spcPct val="100000"/>
              </a:lnSpc>
              <a:defRPr sz="2000"/>
            </a:lvl2pPr>
            <a:lvl3pPr marL="432000" indent="-216000">
              <a:lnSpc>
                <a:spcPct val="100000"/>
              </a:lnSpc>
              <a:defRPr sz="2000"/>
            </a:lvl3pPr>
            <a:lvl4pPr marL="648000" indent="-216000">
              <a:lnSpc>
                <a:spcPct val="100000"/>
              </a:lnSpc>
              <a:defRPr sz="2000"/>
            </a:lvl4pPr>
            <a:lvl5pPr marL="864000" indent="-216000">
              <a:lnSpc>
                <a:spcPct val="100000"/>
              </a:lnSpc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247316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1635647"/>
            <a:ext cx="3591000" cy="31379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247316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335463" y="1635648"/>
            <a:ext cx="3592512" cy="313757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Col/2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1635647"/>
            <a:ext cx="3591000" cy="31379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247316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335463" y="1635647"/>
            <a:ext cx="3592512" cy="147682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4335463" y="3291831"/>
            <a:ext cx="3592512" cy="148138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4" name="Picture 13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247316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pic>
        <p:nvPicPr>
          <p:cNvPr id="9" name="Picture 8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00" y="390079"/>
            <a:ext cx="7434000" cy="87152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00" y="1635647"/>
            <a:ext cx="7434000" cy="31379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0748" y="146269"/>
            <a:ext cx="5326851" cy="14619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5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7600" y="146269"/>
            <a:ext cx="493200" cy="146194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fld id="{8768D980-8028-4768-849B-459B1B4946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7600" y="146269"/>
            <a:ext cx="1440000" cy="146194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1" r:id="rId5"/>
    <p:sldLayoutId id="2147483662" r:id="rId6"/>
    <p:sldLayoutId id="2147483654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900"/>
        </a:spcBef>
        <a:buFontTx/>
        <a:buNone/>
        <a:defRPr sz="1800" kern="1200">
          <a:solidFill>
            <a:srgbClr val="2C384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5000"/>
        </a:lnSpc>
        <a:spcBef>
          <a:spcPts val="400"/>
        </a:spcBef>
        <a:buClr>
          <a:srgbClr val="E85E12"/>
        </a:buClr>
        <a:buSzPct val="120000"/>
        <a:buFont typeface="Lucida Grande"/>
        <a:buChar char="»"/>
        <a:defRPr sz="1800" kern="1200">
          <a:solidFill>
            <a:srgbClr val="2C384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5000"/>
        </a:lnSpc>
        <a:spcBef>
          <a:spcPts val="400"/>
        </a:spcBef>
        <a:buClr>
          <a:srgbClr val="E85E12"/>
        </a:buClr>
        <a:buSzPct val="120000"/>
        <a:buFont typeface="Lucida Grande"/>
        <a:buChar char="›"/>
        <a:defRPr sz="1800" kern="1200">
          <a:solidFill>
            <a:srgbClr val="2C384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5000"/>
        </a:lnSpc>
        <a:spcBef>
          <a:spcPts val="0"/>
        </a:spcBef>
        <a:buClr>
          <a:srgbClr val="E85E12"/>
        </a:buClr>
        <a:buFont typeface="Lucida Grande"/>
        <a:buChar char="–"/>
        <a:defRPr sz="1800" kern="1200">
          <a:solidFill>
            <a:srgbClr val="2C384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5000"/>
        </a:lnSpc>
        <a:spcBef>
          <a:spcPts val="0"/>
        </a:spcBef>
        <a:buClr>
          <a:srgbClr val="E85E12"/>
        </a:buClr>
        <a:buFont typeface="Lucida Grande"/>
        <a:buChar char="–"/>
        <a:defRPr sz="1800" kern="1200">
          <a:solidFill>
            <a:srgbClr val="2C38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palmer@tribalgroup.com" TargetMode="External"/><Relationship Id="rId2" Type="http://schemas.openxmlformats.org/officeDocument/2006/relationships/hyperlink" Target="mailto:Rob.Jones@jisc.ac.u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iscdev/analytics-udd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wide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/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" y="3306127"/>
            <a:ext cx="1740627" cy="919373"/>
          </a:xfrm>
          <a:prstGeom prst="rect">
            <a:avLst/>
          </a:prstGeom>
          <a:solidFill>
            <a:srgbClr val="E0471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803801" y="3353507"/>
            <a:ext cx="7340201" cy="919373"/>
          </a:xfrm>
          <a:prstGeom prst="rect">
            <a:avLst/>
          </a:prstGeom>
          <a:solidFill>
            <a:srgbClr val="E0471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45800" y="3777147"/>
            <a:ext cx="6705000" cy="192040"/>
          </a:xfrm>
        </p:spPr>
        <p:txBody>
          <a:bodyPr/>
          <a:lstStyle/>
          <a:p>
            <a:r>
              <a:rPr lang="en-GB" dirty="0" smtClean="0"/>
              <a:t>The key role of relational, student &amp; other data sources in developing Learning Analytics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45800" y="3421420"/>
            <a:ext cx="6705000" cy="343043"/>
          </a:xfrm>
        </p:spPr>
        <p:txBody>
          <a:bodyPr/>
          <a:lstStyle/>
          <a:p>
            <a:r>
              <a:rPr lang="en-GB" dirty="0" smtClean="0"/>
              <a:t>Digital &amp; Data – The power of Learning Analytics</a:t>
            </a:r>
            <a:endParaRPr lang="en-GB" dirty="0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740628" y="3306127"/>
            <a:ext cx="63174" cy="966753"/>
          </a:xfrm>
          <a:custGeom>
            <a:avLst/>
            <a:gdLst>
              <a:gd name="T0" fmla="*/ 47 w 47"/>
              <a:gd name="T1" fmla="*/ 959 h 959"/>
              <a:gd name="T2" fmla="*/ 0 w 47"/>
              <a:gd name="T3" fmla="*/ 912 h 959"/>
              <a:gd name="T4" fmla="*/ 0 w 47"/>
              <a:gd name="T5" fmla="*/ 0 h 959"/>
              <a:gd name="T6" fmla="*/ 47 w 47"/>
              <a:gd name="T7" fmla="*/ 47 h 959"/>
              <a:gd name="T8" fmla="*/ 47 w 47"/>
              <a:gd name="T9" fmla="*/ 959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959">
                <a:moveTo>
                  <a:pt x="47" y="959"/>
                </a:moveTo>
                <a:lnTo>
                  <a:pt x="0" y="912"/>
                </a:lnTo>
                <a:lnTo>
                  <a:pt x="0" y="0"/>
                </a:lnTo>
                <a:lnTo>
                  <a:pt x="47" y="47"/>
                </a:lnTo>
                <a:lnTo>
                  <a:pt x="47" y="95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" name="Picture 9" descr="Jisc Larg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0" y="0"/>
            <a:ext cx="932688" cy="53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UDD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0" y="1635125"/>
            <a:ext cx="3794448" cy="31384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2067694"/>
            <a:ext cx="28103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C3841"/>
                </a:solidFill>
              </a:rPr>
              <a:t>Assessment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3841"/>
                </a:solidFill>
              </a:rPr>
              <a:t>	Due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3841"/>
                </a:solidFill>
              </a:rPr>
              <a:t>	Submission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3841"/>
                </a:solidFill>
              </a:rPr>
              <a:t>	Open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3841"/>
                </a:solidFill>
              </a:rPr>
              <a:t>	Re-assessment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3841"/>
                </a:solidFill>
              </a:rPr>
              <a:t>	Marks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0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Tips for Data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Understand </a:t>
            </a:r>
            <a:r>
              <a:rPr lang="en-GB" dirty="0"/>
              <a:t>where and how you store the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Aim for the most robust data, not the easiest to extract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Understand how administrative processes are represented in your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Consider how you treat special circumstances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8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Tribal Specific Slide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9" y="1635125"/>
            <a:ext cx="2715607" cy="3138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889" y="1635125"/>
            <a:ext cx="4178883" cy="31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Rob </a:t>
            </a:r>
            <a:r>
              <a:rPr lang="en-GB" dirty="0"/>
              <a:t>Wyn Jones – Consultant – JISC Special Projects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Rob.Jones@jisc.ac.uk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Richard Palmer – Tribal – Product Manager, Student Insight</a:t>
            </a:r>
          </a:p>
          <a:p>
            <a:r>
              <a:rPr lang="en-GB" dirty="0" smtClean="0">
                <a:hlinkClick r:id="rId3"/>
              </a:rPr>
              <a:t>richard.palmer@tribalgroup.com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8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0" y="390079"/>
            <a:ext cx="7434000" cy="525487"/>
          </a:xfrm>
        </p:spPr>
        <p:txBody>
          <a:bodyPr/>
          <a:lstStyle/>
          <a:p>
            <a:r>
              <a:rPr lang="en-GB" dirty="0" smtClean="0"/>
              <a:t>UDD – Unified Student Data Definition (v1.2.3)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1013182"/>
            <a:ext cx="7434000" cy="361640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Student data </a:t>
            </a:r>
            <a:r>
              <a:rPr lang="en-GB" sz="1400" dirty="0"/>
              <a:t>will be sourced to enable all LA </a:t>
            </a:r>
            <a:r>
              <a:rPr lang="en-GB" sz="1400" dirty="0" smtClean="0"/>
              <a:t>services </a:t>
            </a:r>
            <a:r>
              <a:rPr lang="en-GB" sz="1400" dirty="0"/>
              <a:t>– </a:t>
            </a:r>
            <a:r>
              <a:rPr lang="en-GB" sz="1400" dirty="0" smtClean="0"/>
              <a:t>historical </a:t>
            </a:r>
            <a:r>
              <a:rPr lang="en-GB" sz="1400" dirty="0"/>
              <a:t>&amp; live data </a:t>
            </a:r>
            <a:r>
              <a:rPr lang="en-GB" sz="1400" dirty="0" smtClean="0"/>
              <a:t>collections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Personal and Professional (academic progression) data, per individual student (HE &amp; FE)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Peace of mind through DPA &amp; Data processing/ access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Structure similar to HESA - a near-subset of the student return (ER, fields, mappings)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Jisc, HESA &amp; UUK = M5</a:t>
            </a:r>
            <a:endParaRPr lang="en-GB" sz="1400" dirty="0"/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HESA Student Return &amp; LA – no re-inventing wheels!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HEDIIP – align to evolving structures, prepare for future data landscape;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HESA Futures – reduce data collection burden on HEIs, improve data management;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Interventions need to work properly – therefore be timely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Correct (quality) data needs to be captured as frequently as possible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Systems &amp; business </a:t>
            </a:r>
            <a:r>
              <a:rPr lang="en-GB" sz="1400" dirty="0"/>
              <a:t>processes </a:t>
            </a:r>
            <a:r>
              <a:rPr lang="en-GB" sz="1400" dirty="0" smtClean="0"/>
              <a:t>+ data-input efficiency required</a:t>
            </a:r>
            <a:endParaRPr lang="en-GB" sz="1400" dirty="0"/>
          </a:p>
          <a:p>
            <a:pPr marL="285750" lvl="1" indent="-285750">
              <a:spcBef>
                <a:spcPts val="9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://github.com/jiscdev/analytics-udd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6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0" y="390079"/>
            <a:ext cx="7434000" cy="525487"/>
          </a:xfrm>
        </p:spPr>
        <p:txBody>
          <a:bodyPr>
            <a:normAutofit/>
          </a:bodyPr>
          <a:lstStyle/>
          <a:p>
            <a:r>
              <a:rPr lang="en-GB" dirty="0" smtClean="0"/>
              <a:t>Let’s talk about data…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1047418"/>
            <a:ext cx="7434000" cy="361640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Historical </a:t>
            </a:r>
            <a:r>
              <a:rPr lang="en-GB" sz="1400" dirty="0" smtClean="0"/>
              <a:t>data (12-18 </a:t>
            </a:r>
            <a:r>
              <a:rPr lang="en-GB" sz="1400" dirty="0"/>
              <a:t>months minimum) </a:t>
            </a:r>
            <a:r>
              <a:rPr lang="en-GB" sz="1400" dirty="0" smtClean="0"/>
              <a:t>for a Learning Analytics implementation</a:t>
            </a:r>
          </a:p>
          <a:p>
            <a:pPr marL="351450" lvl="1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Predictive Model Creation (</a:t>
            </a:r>
            <a:r>
              <a:rPr lang="en-GB" sz="1400" dirty="0" smtClean="0"/>
              <a:t>12-36months</a:t>
            </a:r>
            <a:r>
              <a:rPr lang="en-GB" sz="1400" dirty="0" smtClean="0"/>
              <a:t>)</a:t>
            </a:r>
          </a:p>
          <a:p>
            <a:pPr marL="351450" lvl="1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Predictive Model Validation (</a:t>
            </a:r>
            <a:r>
              <a:rPr lang="en-GB" sz="1400" smtClean="0"/>
              <a:t>12months </a:t>
            </a:r>
            <a:r>
              <a:rPr lang="en-GB" sz="1400" smtClean="0"/>
              <a:t>minimum)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Engagement &amp; activity </a:t>
            </a:r>
            <a:r>
              <a:rPr lang="en-GB" sz="1400" dirty="0" smtClean="0"/>
              <a:t>(xAPI) data </a:t>
            </a:r>
            <a:r>
              <a:rPr lang="en-GB" sz="1400" dirty="0"/>
              <a:t>– VLE (Bb, Moodle), LMS, AMS and </a:t>
            </a:r>
            <a:r>
              <a:rPr lang="en-GB" sz="1400" dirty="0" smtClean="0"/>
              <a:t>more…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Moodle &amp; Bb xAPI live plug-ins for activity, Moodle (log extract) &amp; Bb (Plugin) for xAPI historical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i="1" dirty="0" smtClean="0"/>
              <a:t>No (or not enough) historical </a:t>
            </a:r>
            <a:r>
              <a:rPr lang="en-GB" sz="1400" i="1" dirty="0"/>
              <a:t>data</a:t>
            </a:r>
            <a:r>
              <a:rPr lang="en-GB" sz="1400" i="1" dirty="0" smtClean="0"/>
              <a:t>?</a:t>
            </a:r>
            <a:endParaRPr lang="en-GB" sz="1400" i="1" dirty="0"/>
          </a:p>
          <a:p>
            <a:pPr lvl="2"/>
            <a:r>
              <a:rPr lang="en-GB" sz="1400" dirty="0" smtClean="0"/>
              <a:t>Confirm</a:t>
            </a:r>
            <a:r>
              <a:rPr lang="en-GB" sz="1400" dirty="0"/>
              <a:t>/ refine retention and data recycling </a:t>
            </a:r>
            <a:r>
              <a:rPr lang="en-GB" sz="1400" dirty="0" smtClean="0"/>
              <a:t>measures</a:t>
            </a:r>
            <a:endParaRPr lang="en-GB" sz="1400" dirty="0"/>
          </a:p>
          <a:p>
            <a:pPr lvl="2"/>
            <a:r>
              <a:rPr lang="en-GB" sz="1400" dirty="0"/>
              <a:t>Use other predictive models derived from the project – </a:t>
            </a:r>
            <a:r>
              <a:rPr lang="en-GB" sz="1400" dirty="0" smtClean="0"/>
              <a:t>validate now, create later</a:t>
            </a:r>
            <a:endParaRPr lang="en-GB" sz="1400" dirty="0"/>
          </a:p>
          <a:p>
            <a:pPr lvl="2"/>
            <a:r>
              <a:rPr lang="en-GB" sz="1400" dirty="0" smtClean="0"/>
              <a:t>Evaluate, influence </a:t>
            </a:r>
            <a:r>
              <a:rPr lang="en-GB" sz="1400" dirty="0"/>
              <a:t>and co-design other LA service offerings – SSP, </a:t>
            </a:r>
            <a:r>
              <a:rPr lang="en-GB" sz="1400" dirty="0" smtClean="0"/>
              <a:t>Student App</a:t>
            </a:r>
            <a:r>
              <a:rPr lang="en-GB" sz="1400" dirty="0"/>
              <a:t>, </a:t>
            </a:r>
            <a:r>
              <a:rPr lang="en-GB" sz="1400" dirty="0" smtClean="0"/>
              <a:t>dashboards…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Individual </a:t>
            </a:r>
            <a:r>
              <a:rPr lang="en-GB" sz="1400" dirty="0"/>
              <a:t>assignment </a:t>
            </a:r>
            <a:r>
              <a:rPr lang="en-GB" sz="1400" dirty="0" smtClean="0"/>
              <a:t> (coursework) and </a:t>
            </a:r>
            <a:r>
              <a:rPr lang="en-GB" sz="1400" dirty="0"/>
              <a:t>examination marks </a:t>
            </a:r>
            <a:r>
              <a:rPr lang="en-GB" sz="1400" dirty="0" smtClean="0"/>
              <a:t>required per module – with dates!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Data </a:t>
            </a:r>
            <a:r>
              <a:rPr lang="en-GB" sz="1400" dirty="0"/>
              <a:t>transformation: in-house or using off-the-shelf software </a:t>
            </a:r>
            <a:r>
              <a:rPr lang="en-GB" sz="1400" dirty="0" smtClean="0"/>
              <a:t>tool (Kettle, Alteryx…)</a:t>
            </a:r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8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51" y="652822"/>
            <a:ext cx="7434000" cy="525487"/>
          </a:xfrm>
        </p:spPr>
        <p:txBody>
          <a:bodyPr>
            <a:normAutofit/>
          </a:bodyPr>
          <a:lstStyle/>
          <a:p>
            <a:r>
              <a:rPr lang="en-GB" dirty="0" smtClean="0"/>
              <a:t>Come and talk to us!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35646"/>
            <a:ext cx="7434000" cy="2638688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D</a:t>
            </a:r>
            <a:r>
              <a:rPr lang="en-GB" sz="1800" dirty="0" smtClean="0"/>
              <a:t>o you foresee any issues or problems with near-LIVE </a:t>
            </a:r>
            <a:r>
              <a:rPr lang="en-GB" sz="1800" dirty="0"/>
              <a:t>student data capture or timely data </a:t>
            </a:r>
            <a:r>
              <a:rPr lang="en-GB" sz="1800" dirty="0" smtClean="0"/>
              <a:t>extraction for Learning Analytics?</a:t>
            </a: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Are there any resource </a:t>
            </a:r>
            <a:r>
              <a:rPr lang="en-GB" sz="1800" dirty="0"/>
              <a:t>implications for </a:t>
            </a:r>
            <a:r>
              <a:rPr lang="en-GB" sz="1800" dirty="0" smtClean="0"/>
              <a:t>you, in making Learning Analytics happen at your institution?</a:t>
            </a: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Can student assessment information be easily extracted from your system(s) per module/ student? Is the information time indexed?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What </a:t>
            </a:r>
            <a:r>
              <a:rPr lang="en-GB" sz="1800" dirty="0"/>
              <a:t>other sources/ good indicators of student engagement or activity exist</a:t>
            </a:r>
            <a:r>
              <a:rPr lang="en-GB" sz="1800" dirty="0" smtClean="0"/>
              <a:t>?</a:t>
            </a:r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2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 Overview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81" y="1635125"/>
            <a:ext cx="5438725" cy="31384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9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 Overview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81" y="1635125"/>
            <a:ext cx="5438725" cy="31384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 Overview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81" y="1635125"/>
            <a:ext cx="5438724" cy="31384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5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Granular View of the Data</a:t>
            </a:r>
            <a:endParaRPr lang="en-GB" dirty="0"/>
          </a:p>
        </p:txBody>
      </p:sp>
      <p:pic>
        <p:nvPicPr>
          <p:cNvPr id="40" name="Content Placeholder 3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557" y="1635125"/>
            <a:ext cx="4776573" cy="31384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9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UDD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4" y="1635125"/>
            <a:ext cx="2020612" cy="31384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Learning Analytics - Initial Meetings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0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20115</TotalTime>
  <Words>708</Words>
  <Application>Microsoft Office PowerPoint</Application>
  <PresentationFormat>On-screen Show (16:9)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Lucida Grande</vt:lpstr>
      <vt:lpstr>Office Theme</vt:lpstr>
      <vt:lpstr>Digital &amp; Data – The power of Learning Analytics</vt:lpstr>
      <vt:lpstr>UDD – Unified Student Data Definition (v1.2.3)</vt:lpstr>
      <vt:lpstr>Let’s talk about data…</vt:lpstr>
      <vt:lpstr>Come and talk to us!</vt:lpstr>
      <vt:lpstr>Architecture Overview</vt:lpstr>
      <vt:lpstr>Architecture Overview</vt:lpstr>
      <vt:lpstr>Architecture Overview</vt:lpstr>
      <vt:lpstr>Granular View of the Data</vt:lpstr>
      <vt:lpstr>UDD</vt:lpstr>
      <vt:lpstr>UDD</vt:lpstr>
      <vt:lpstr>Top Tips for Data Preparation</vt:lpstr>
      <vt:lpstr>Tribal Specific Slide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timroe</dc:creator>
  <cp:lastModifiedBy>Richard Palmer</cp:lastModifiedBy>
  <cp:revision>188</cp:revision>
  <dcterms:created xsi:type="dcterms:W3CDTF">2013-06-28T11:27:49Z</dcterms:created>
  <dcterms:modified xsi:type="dcterms:W3CDTF">2016-05-09T16:04:45Z</dcterms:modified>
</cp:coreProperties>
</file>