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Shape 12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Shape 13"/>
          <p:cNvSpPr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21000">
                <a:solidFill>
                  <a:srgbClr val="E4E4E4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02" name="Shape 102"/>
          <p:cNvSpPr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03" name="Shape 103"/>
          <p:cNvSpPr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Shape 22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23" name="Shape 23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" name="Shape 42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Shape 72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Shape 73"/>
          <p:cNvSpPr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Shape 74"/>
          <p:cNvSpPr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Shape 91"/>
          <p:cNvSpPr/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Shape 92"/>
          <p:cNvSpPr/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pc="0"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mailto:cjp@aber.ac.uk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18295074_2675x2907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Shape 129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130" name="Shape 130"/>
          <p:cNvSpPr/>
          <p:nvPr>
            <p:ph type="body" idx="15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256">
              <a:defRPr sz="8228"/>
            </a:lvl1pPr>
          </a:lstStyle>
          <a:p>
            <a:pPr/>
            <a:r>
              <a:t>How attendance concerns      led US to learning analytics</a:t>
            </a:r>
          </a:p>
        </p:txBody>
      </p:sp>
      <p:sp>
        <p:nvSpPr>
          <p:cNvPr id="132" name="Shape 1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38150">
              <a:spcBef>
                <a:spcPts val="400"/>
              </a:spcBef>
              <a:defRPr sz="3600"/>
            </a:pPr>
            <a:r>
              <a:t>Chris Price </a:t>
            </a:r>
          </a:p>
          <a:p>
            <a:pPr defTabSz="438150">
              <a:spcBef>
                <a:spcPts val="400"/>
              </a:spcBef>
              <a:defRPr sz="3600"/>
            </a:pPr>
            <a:r>
              <a:t>Aberystwyth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What INDIVIDUAL monitoring looks like (2)</a:t>
            </a:r>
          </a:p>
        </p:txBody>
      </p:sp>
      <p:pic>
        <p:nvPicPr>
          <p:cNvPr id="170" name="narrativ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2850" y="1701800"/>
            <a:ext cx="9179100" cy="8078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HOW DO YOU know to do INDIVIDUAL monitoring?</a:t>
            </a:r>
          </a:p>
        </p:txBody>
      </p:sp>
      <p:pic>
        <p:nvPicPr>
          <p:cNvPr id="174" name="temp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42492"/>
            <a:ext cx="13004800" cy="686613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2807575" y="6762750"/>
            <a:ext cx="886317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Monitor all students and flag those that fall below thresholds</a:t>
            </a:r>
          </a:p>
          <a:p>
            <a:pPr/>
          </a:p>
          <a:p>
            <a:pPr/>
            <a:r>
              <a:t>Administrator initiates action depending how bad it is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Levels of Action basED on Attendance and history</a:t>
            </a:r>
          </a:p>
        </p:txBody>
      </p:sp>
      <p:graphicFrame>
        <p:nvGraphicFramePr>
          <p:cNvPr id="179" name="Table 179"/>
          <p:cNvGraphicFramePr/>
          <p:nvPr/>
        </p:nvGraphicFramePr>
        <p:xfrm>
          <a:off x="977900" y="2057400"/>
          <a:ext cx="11567022" cy="722630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5783510"/>
                <a:gridCol w="5783510"/>
              </a:tblGrid>
              <a:tr h="1445260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Level of concern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Action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4526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</a:rPr>
                        <a:t>Attendance should be better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  <a:sym typeface="Iowan Old Style Roman"/>
                        </a:rPr>
                        <a:t>Email student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4526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</a:rPr>
                        <a:t>Attendance will cause problems
or not responded to above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  <a:sym typeface="Iowan Old Style Roman"/>
                        </a:rPr>
                        <a:t>Email to see personal tutor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4526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</a:rPr>
                        <a:t>Absence is causing problems for student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  <a:sym typeface="Iowan Old Style Roman"/>
                        </a:rPr>
                        <a:t>Email to see year / course tutor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4526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</a:rPr>
                        <a:t>Student is not responding to our efforts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  <a:sym typeface="Iowan Old Style Roman"/>
                        </a:rPr>
                        <a:t>Letters to see Duggie the Dolt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8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4914" y="8805359"/>
            <a:ext cx="702288" cy="865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Problems with this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100"/>
            </a:pPr>
            <a:r>
              <a:t>Students cheat attendance - not a big problem in practice</a:t>
            </a:r>
          </a:p>
          <a:p>
            <a:pPr>
              <a:defRPr sz="4100"/>
            </a:pPr>
            <a:r>
              <a:t>Students lie - to themselves and us</a:t>
            </a:r>
          </a:p>
          <a:p>
            <a:pPr>
              <a:defRPr sz="4100"/>
            </a:pPr>
            <a:r>
              <a:t>Staff don’t do their pastoral jobs - but at least that becomes evident</a:t>
            </a:r>
          </a:p>
          <a:p>
            <a:pPr>
              <a:defRPr sz="4100"/>
            </a:pPr>
            <a:r>
              <a:t>Suddenly we need a better way of recording absences (we always did, but we didn’t know it)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THE GOOD THINGS this does for us</a:t>
            </a:r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1822" indent="-361822" defTabSz="449833">
              <a:spcBef>
                <a:spcPts val="1300"/>
              </a:spcBef>
              <a:defRPr sz="3157"/>
            </a:pPr>
            <a:r>
              <a:t>Lets us respond VERY quickly to drop in attendance</a:t>
            </a:r>
          </a:p>
          <a:p>
            <a:pPr marL="361822" indent="-361822" defTabSz="449833">
              <a:spcBef>
                <a:spcPts val="1300"/>
              </a:spcBef>
              <a:defRPr sz="3157"/>
            </a:pPr>
            <a:r>
              <a:t>(Mostly) keeps our eye on the ball - we don’t “fire and forget” at students as much as we did</a:t>
            </a:r>
          </a:p>
          <a:p>
            <a:pPr marL="361822" indent="-361822" defTabSz="449833">
              <a:spcBef>
                <a:spcPts val="1300"/>
              </a:spcBef>
              <a:defRPr sz="3157"/>
            </a:pPr>
            <a:r>
              <a:t>Helps us to monitor students that are in high risk groups more closely</a:t>
            </a:r>
          </a:p>
          <a:p>
            <a:pPr marL="361822" indent="-361822" defTabSz="449833">
              <a:spcBef>
                <a:spcPts val="1300"/>
              </a:spcBef>
              <a:defRPr sz="3157"/>
            </a:pPr>
            <a:r>
              <a:t>Makes Tier 4 monitoring much easier - it is mostly similar to what we do for other students</a:t>
            </a:r>
          </a:p>
          <a:p>
            <a:pPr marL="361822" indent="-361822" defTabSz="449833">
              <a:spcBef>
                <a:spcPts val="1300"/>
              </a:spcBef>
              <a:defRPr sz="3157"/>
            </a:pPr>
            <a:r>
              <a:t>All info is in one place, not separate bits of paper</a:t>
            </a:r>
          </a:p>
          <a:p>
            <a:pPr marL="361822" indent="-361822" defTabSz="449833">
              <a:spcBef>
                <a:spcPts val="1300"/>
              </a:spcBef>
              <a:defRPr sz="3157"/>
            </a:pPr>
            <a:r>
              <a:t>It gives a clear history of what has been done if we need to recommend exclusion</a:t>
            </a:r>
          </a:p>
          <a:p>
            <a:pPr marL="361822" indent="-361822" defTabSz="449833">
              <a:spcBef>
                <a:spcPts val="1300"/>
              </a:spcBef>
              <a:defRPr sz="3157"/>
            </a:pPr>
            <a:r>
              <a:t>It comes in handy for special circumstances cases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Where it needs improvement</a:t>
            </a:r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5802" indent="-455802" defTabSz="566674">
              <a:spcBef>
                <a:spcPts val="1700"/>
              </a:spcBef>
              <a:defRPr sz="3977"/>
            </a:pPr>
            <a:r>
              <a:t>Better information on student participation and academic achievement </a:t>
            </a:r>
          </a:p>
          <a:p>
            <a:pPr lvl="1" marL="911605" indent="-455802" defTabSz="566674">
              <a:spcBef>
                <a:spcPts val="1700"/>
              </a:spcBef>
              <a:defRPr sz="3977"/>
            </a:pPr>
            <a:r>
              <a:t>Have they been handing in assignments?</a:t>
            </a:r>
          </a:p>
          <a:p>
            <a:pPr lvl="1" marL="911605" indent="-455802" defTabSz="566674">
              <a:spcBef>
                <a:spcPts val="1700"/>
              </a:spcBef>
              <a:defRPr sz="3977"/>
            </a:pPr>
            <a:r>
              <a:t>What do results so far look like?</a:t>
            </a:r>
          </a:p>
          <a:p>
            <a:pPr marL="455802" indent="-455802" defTabSz="566674">
              <a:spcBef>
                <a:spcPts val="1700"/>
              </a:spcBef>
              <a:defRPr sz="3977"/>
            </a:pPr>
            <a:r>
              <a:t>Better monitoring so that we pick up performance problems as well as attendance problems</a:t>
            </a:r>
          </a:p>
          <a:p>
            <a:pPr marL="455802" indent="-455802" defTabSz="566674">
              <a:spcBef>
                <a:spcPts val="1700"/>
              </a:spcBef>
              <a:defRPr sz="3977"/>
            </a:pPr>
            <a:r>
              <a:t>Making information on their attendance / performance available to students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-25400" y="146050"/>
            <a:ext cx="13257163" cy="9636473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pc="0"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pic>
        <p:nvPicPr>
          <p:cNvPr id="195" name="Attendanc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5649" y="533548"/>
            <a:ext cx="13056098" cy="8160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32997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118295074_2675x2907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8" name="Shape 198"/>
          <p:cNvSpPr/>
          <p:nvPr>
            <p:ph type="body" idx="14"/>
          </p:nvPr>
        </p:nvSpPr>
        <p:spPr>
          <a:xfrm>
            <a:off x="0" y="2552700"/>
            <a:ext cx="13004800" cy="3606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199" name="Shape 199"/>
          <p:cNvSpPr/>
          <p:nvPr>
            <p:ph type="title"/>
          </p:nvPr>
        </p:nvSpPr>
        <p:spPr>
          <a:xfrm>
            <a:off x="571500" y="3004219"/>
            <a:ext cx="11861800" cy="2703762"/>
          </a:xfrm>
          <a:prstGeom prst="rect">
            <a:avLst/>
          </a:prstGeom>
        </p:spPr>
        <p:txBody>
          <a:bodyPr/>
          <a:lstStyle/>
          <a:p>
            <a:pPr algn="ctr" defTabSz="292100">
              <a:defRPr sz="10150"/>
            </a:pPr>
            <a:r>
              <a:t>Thank You !</a:t>
            </a:r>
          </a:p>
          <a:p>
            <a:pPr algn="ctr" defTabSz="292100">
              <a:defRPr sz="10150"/>
            </a:pPr>
            <a:r>
              <a:t>Questions?  Comments</a:t>
            </a:r>
          </a:p>
        </p:txBody>
      </p:sp>
      <p:sp>
        <p:nvSpPr>
          <p:cNvPr id="200" name="Shape 200"/>
          <p:cNvSpPr/>
          <p:nvPr/>
        </p:nvSpPr>
        <p:spPr>
          <a:xfrm>
            <a:off x="9220795" y="6824414"/>
            <a:ext cx="4660305" cy="2006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ctr">
              <a:spcBef>
                <a:spcPts val="1800"/>
              </a:spcBef>
              <a:defRPr spc="0" sz="3200">
                <a:solidFill>
                  <a:srgbClr val="FFFFFF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Email</a:t>
            </a:r>
          </a:p>
          <a:p>
            <a:pPr algn="ctr">
              <a:spcBef>
                <a:spcPts val="1800"/>
              </a:spcBef>
              <a:defRPr spc="0" sz="3200">
                <a:solidFill>
                  <a:srgbClr val="FFFFFF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>
                <a:hlinkClick r:id="rId3" invalidUrl="" action="" tgtFrame="" tooltip="" history="1" highlightClick="0" endSnd="0"/>
              </a:rPr>
              <a:t>cjp@aber.ac.uk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body" sz="quarter" idx="1"/>
          </p:nvPr>
        </p:nvSpPr>
        <p:spPr>
          <a:xfrm>
            <a:off x="2807940" y="4127475"/>
            <a:ext cx="7388920" cy="2856757"/>
          </a:xfrm>
          <a:prstGeom prst="rect">
            <a:avLst/>
          </a:prstGeom>
        </p:spPr>
        <p:txBody>
          <a:bodyPr/>
          <a:lstStyle/>
          <a:p>
            <a:pPr marL="0" indent="0" defTabSz="403097">
              <a:spcBef>
                <a:spcPts val="1200"/>
              </a:spcBef>
              <a:buSzTx/>
              <a:buFontTx/>
              <a:buNone/>
              <a:defRPr sz="3105"/>
            </a:pPr>
          </a:p>
          <a:p>
            <a:pPr marL="0" indent="0" algn="ctr" defTabSz="403097">
              <a:spcBef>
                <a:spcPts val="1200"/>
              </a:spcBef>
              <a:buSzTx/>
              <a:buFontTx/>
              <a:buNone/>
              <a:defRPr sz="5520"/>
            </a:pPr>
            <a:r>
              <a:t>DUGGIE the DOLT</a:t>
            </a:r>
          </a:p>
        </p:txBody>
      </p:sp>
      <p:grpSp>
        <p:nvGrpSpPr>
          <p:cNvPr id="137" name="Group 137"/>
          <p:cNvGrpSpPr/>
          <p:nvPr/>
        </p:nvGrpSpPr>
        <p:grpSpPr>
          <a:xfrm>
            <a:off x="772814" y="3841750"/>
            <a:ext cx="11785601" cy="3162300"/>
            <a:chOff x="0" y="0"/>
            <a:chExt cx="11785600" cy="3162300"/>
          </a:xfrm>
        </p:grpSpPr>
        <p:pic>
          <p:nvPicPr>
            <p:cNvPr id="135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220200" y="0"/>
              <a:ext cx="2565400" cy="316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565400" cy="316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" name="Shape 138"/>
          <p:cNvSpPr/>
          <p:nvPr/>
        </p:nvSpPr>
        <p:spPr>
          <a:xfrm>
            <a:off x="2998638" y="920750"/>
            <a:ext cx="7333954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1800"/>
              </a:spcBef>
              <a:defRPr spc="0" sz="45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Confession:</a:t>
            </a:r>
          </a:p>
          <a:p>
            <a:pPr algn="ctr">
              <a:spcBef>
                <a:spcPts val="1800"/>
              </a:spcBef>
              <a:defRPr spc="0" sz="45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have a superhero alter-ego: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1"/>
      <p:bldP build="whole" bldLvl="1" animBg="1" rev="0" advAuto="0" spid="137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4500"/>
            </a:pPr>
            <a:r>
              <a:t>The questions I started from:</a:t>
            </a:r>
          </a:p>
          <a:p>
            <a:pPr marL="0" indent="0">
              <a:buSzTx/>
              <a:buFontTx/>
              <a:buNone/>
              <a:defRPr sz="4500"/>
            </a:pPr>
          </a:p>
          <a:p>
            <a:pPr marL="0" indent="0">
              <a:buSzTx/>
              <a:buFontTx/>
              <a:buNone/>
              <a:defRPr sz="4500"/>
            </a:pPr>
            <a:r>
              <a:t>Why do we get to week 7, and I am the first person finding out the problems of a fresher who has only been to 10% of his lectures?…</a:t>
            </a:r>
          </a:p>
          <a:p>
            <a:pPr marL="0" indent="0">
              <a:buSzTx/>
              <a:buFontTx/>
              <a:buNone/>
              <a:defRPr sz="4500"/>
            </a:pPr>
          </a:p>
          <a:p>
            <a:pPr marL="0" indent="0">
              <a:buSzTx/>
              <a:buFontTx/>
              <a:buNone/>
              <a:defRPr sz="4500"/>
            </a:pPr>
            <a:r>
              <a:t>And what can we do to change that?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118295074_2675x2907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3" name="Shape 143"/>
          <p:cNvSpPr/>
          <p:nvPr>
            <p:ph type="body" idx="14"/>
          </p:nvPr>
        </p:nvSpPr>
        <p:spPr>
          <a:xfrm>
            <a:off x="0" y="2552700"/>
            <a:ext cx="13004800" cy="3606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144" name="Shape 144"/>
          <p:cNvSpPr/>
          <p:nvPr>
            <p:ph type="title"/>
          </p:nvPr>
        </p:nvSpPr>
        <p:spPr>
          <a:xfrm>
            <a:off x="152400" y="3251200"/>
            <a:ext cx="11861800" cy="2209800"/>
          </a:xfrm>
          <a:prstGeom prst="rect">
            <a:avLst/>
          </a:prstGeom>
        </p:spPr>
        <p:txBody>
          <a:bodyPr/>
          <a:lstStyle/>
          <a:p>
            <a:pPr/>
            <a:r>
              <a:t>Emphasis is pastoral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body" idx="1"/>
          </p:nvPr>
        </p:nvSpPr>
        <p:spPr>
          <a:xfrm>
            <a:off x="571500" y="1016000"/>
            <a:ext cx="11861800" cy="7226300"/>
          </a:xfrm>
          <a:prstGeom prst="rect">
            <a:avLst/>
          </a:prstGeom>
        </p:spPr>
        <p:txBody>
          <a:bodyPr/>
          <a:lstStyle/>
          <a:p>
            <a:pPr marL="0" indent="0" defTabSz="467359">
              <a:spcBef>
                <a:spcPts val="7200"/>
              </a:spcBef>
              <a:buSzTx/>
              <a:buFontTx/>
              <a:buNone/>
              <a:defRPr sz="3600"/>
            </a:pPr>
            <a:r>
              <a:t>Better questions:</a:t>
            </a:r>
          </a:p>
          <a:p>
            <a:pPr marL="0" indent="0" defTabSz="467359">
              <a:spcBef>
                <a:spcPts val="7200"/>
              </a:spcBef>
              <a:buSzTx/>
              <a:buFontTx/>
              <a:buNone/>
              <a:defRPr sz="3600"/>
            </a:pPr>
            <a:r>
              <a:t>In an age of large classes, how do we keep an eye on all students and know which ones are not “alright”?</a:t>
            </a:r>
          </a:p>
          <a:p>
            <a:pPr marL="0" indent="0" defTabSz="467359">
              <a:spcBef>
                <a:spcPts val="7200"/>
              </a:spcBef>
              <a:buSzTx/>
              <a:buFontTx/>
              <a:buNone/>
              <a:defRPr sz="3600"/>
            </a:pPr>
            <a:r>
              <a:t>This is where are we starting from - how does your institution do this now?</a:t>
            </a:r>
          </a:p>
          <a:p>
            <a:pPr marL="0" indent="0" defTabSz="467359">
              <a:spcBef>
                <a:spcPts val="7200"/>
              </a:spcBef>
              <a:buSzTx/>
              <a:buFontTx/>
              <a:buNone/>
              <a:defRPr sz="3600"/>
            </a:pPr>
            <a:r>
              <a:t>What are the ethical issues to monitoring student attendance and performance?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18295074_2675x2907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0" y="-5031568"/>
            <a:ext cx="13082142" cy="19816736"/>
          </a:xfrm>
          <a:prstGeom prst="rect">
            <a:avLst/>
          </a:prstGeom>
        </p:spPr>
      </p:pic>
      <p:sp>
        <p:nvSpPr>
          <p:cNvPr id="149" name="Shape 149"/>
          <p:cNvSpPr/>
          <p:nvPr>
            <p:ph type="title"/>
          </p:nvPr>
        </p:nvSpPr>
        <p:spPr>
          <a:xfrm>
            <a:off x="3129706" y="373211"/>
            <a:ext cx="6822778" cy="1412578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Where we were</a:t>
            </a:r>
          </a:p>
        </p:txBody>
      </p:sp>
      <p:pic>
        <p:nvPicPr>
          <p:cNvPr id="150" name="tem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0142" y="1750802"/>
            <a:ext cx="8837163" cy="625199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280275" y="8078982"/>
            <a:ext cx="12256898" cy="1533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42" sz="4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Then rely on paper lists / Excel spreadsheets to follow students with concerns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body" idx="14"/>
          </p:nvPr>
        </p:nvSpPr>
        <p:spPr>
          <a:xfrm>
            <a:off x="638083" y="1574800"/>
            <a:ext cx="11782517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4" name="Shape 154"/>
          <p:cNvSpPr/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What can we do to improve problem detection?</a:t>
            </a:r>
          </a:p>
        </p:txBody>
      </p:sp>
      <p:sp>
        <p:nvSpPr>
          <p:cNvPr id="155" name="Shape 155"/>
          <p:cNvSpPr/>
          <p:nvPr>
            <p:ph type="body" sz="half" idx="1"/>
          </p:nvPr>
        </p:nvSpPr>
        <p:spPr>
          <a:xfrm>
            <a:off x="7018291" y="2394768"/>
            <a:ext cx="5397501" cy="60562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Automate the monitoring</a:t>
            </a:r>
          </a:p>
          <a:p>
            <a:pPr/>
            <a:r>
              <a:t>Flagging of students whose attendance falls below thresholds</a:t>
            </a:r>
          </a:p>
          <a:p>
            <a:pPr/>
            <a:r>
              <a:t>Rapid response and gradual increase in level of response commensurate with severity and duration</a:t>
            </a:r>
          </a:p>
          <a:p>
            <a:pPr/>
            <a:r>
              <a:t>Clear picture of attendance and response</a:t>
            </a:r>
          </a:p>
        </p:txBody>
      </p:sp>
      <p:sp>
        <p:nvSpPr>
          <p:cNvPr id="156" name="Shape 156"/>
          <p:cNvSpPr/>
          <p:nvPr/>
        </p:nvSpPr>
        <p:spPr>
          <a:xfrm>
            <a:off x="642891" y="2394768"/>
            <a:ext cx="5581998" cy="6056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spcBef>
                <a:spcPts val="1800"/>
              </a:spcBef>
              <a:defRPr spc="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Automate the recording process</a:t>
            </a:r>
          </a:p>
          <a:p>
            <a:pPr marL="406400" indent="-406400">
              <a:spcBef>
                <a:spcPts val="1800"/>
              </a:spcBef>
              <a:buSzPct val="75000"/>
              <a:buFont typeface="Zapf Dingbats"/>
              <a:buChar char="➤"/>
              <a:defRPr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Designed a hand-held attendance recorder based on Arduino</a:t>
            </a:r>
          </a:p>
          <a:p>
            <a:pPr marL="406400" indent="-406400">
              <a:spcBef>
                <a:spcPts val="1800"/>
              </a:spcBef>
              <a:buSzPct val="75000"/>
              <a:buFont typeface="Zapf Dingbats"/>
              <a:buChar char="➤"/>
              <a:defRPr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Worked with I.S. to feed data into existing attendance system</a:t>
            </a:r>
          </a:p>
          <a:p>
            <a:pPr marL="406400" indent="-406400">
              <a:spcBef>
                <a:spcPts val="1800"/>
              </a:spcBef>
              <a:buSzPct val="75000"/>
              <a:buFont typeface="Zapf Dingbats"/>
              <a:buChar char="➤"/>
              <a:defRPr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Adapted attendance recorder to be fixed in lecture theatres</a:t>
            </a:r>
          </a:p>
          <a:p>
            <a:pPr marL="406400" indent="-406400">
              <a:spcBef>
                <a:spcPts val="1800"/>
              </a:spcBef>
              <a:buSzPct val="75000"/>
              <a:buFont typeface="Zapf Dingbats"/>
              <a:buChar char="➤"/>
              <a:defRPr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Rolling out across whole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  <p:bldP build="whole" bldLvl="1" animBg="1" rev="0" advAuto="0" spid="15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In house Attendance monitor</a:t>
            </a:r>
          </a:p>
        </p:txBody>
      </p:sp>
      <p:sp>
        <p:nvSpPr>
          <p:cNvPr id="160" name="Shape 160"/>
          <p:cNvSpPr/>
          <p:nvPr>
            <p:ph type="body" sz="half" idx="4294967295"/>
          </p:nvPr>
        </p:nvSpPr>
        <p:spPr>
          <a:xfrm>
            <a:off x="7018291" y="2394768"/>
            <a:ext cx="5397501" cy="6783587"/>
          </a:xfrm>
          <a:prstGeom prst="rect">
            <a:avLst/>
          </a:prstGeom>
        </p:spPr>
        <p:txBody>
          <a:bodyPr/>
          <a:lstStyle/>
          <a:p>
            <a:pPr marL="382015" indent="-382015" defTabSz="549148">
              <a:spcBef>
                <a:spcPts val="1600"/>
              </a:spcBef>
              <a:defRPr sz="2632"/>
            </a:pPr>
            <a:r>
              <a:t>Cost of around £70 each in bulk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Records all swipes of Aber cards almost instantaneously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4 points in a lecture theatre of 250 works fine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Swipes are looked up and mapped to the student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Student is ticked as attending lecture if swipes within 10 minutes of lecture hour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MUCH improved level of attendance recording</a:t>
            </a:r>
          </a:p>
        </p:txBody>
      </p:sp>
      <p:pic>
        <p:nvPicPr>
          <p:cNvPr id="161" name="IMG_02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986" y="2327842"/>
            <a:ext cx="5224838" cy="639705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2946400" y="4254500"/>
            <a:ext cx="247055" cy="247055"/>
          </a:xfrm>
          <a:prstGeom prst="ellipse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pc="0"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What INDIVIDUAL monitoring looks like (1)</a:t>
            </a:r>
          </a:p>
        </p:txBody>
      </p:sp>
      <p:pic>
        <p:nvPicPr>
          <p:cNvPr id="166" name="grap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559" y="1701800"/>
            <a:ext cx="11915682" cy="7758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