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8" r:id="rId11"/>
    <p:sldId id="269" r:id="rId12"/>
    <p:sldId id="263" r:id="rId13"/>
    <p:sldId id="27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2152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Yes</c:v>
                </c:pt>
                <c:pt idx="1">
                  <c:v>Not sure</c:v>
                </c:pt>
                <c:pt idx="2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111.0</c:v>
                </c:pt>
                <c:pt idx="1">
                  <c:v>96.0</c:v>
                </c:pt>
                <c:pt idx="2">
                  <c:v>76.0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Yes</c:v>
                </c:pt>
                <c:pt idx="1">
                  <c:v>Not sure</c:v>
                </c:pt>
                <c:pt idx="2">
                  <c:v>No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Yes</c:v>
                </c:pt>
                <c:pt idx="1">
                  <c:v>Not sure</c:v>
                </c:pt>
                <c:pt idx="2">
                  <c:v>No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5476056"/>
        <c:axId val="2045525896"/>
      </c:barChart>
      <c:catAx>
        <c:axId val="2045476056"/>
        <c:scaling>
          <c:orientation val="minMax"/>
        </c:scaling>
        <c:delete val="0"/>
        <c:axPos val="l"/>
        <c:majorTickMark val="out"/>
        <c:minorTickMark val="none"/>
        <c:tickLblPos val="nextTo"/>
        <c:crossAx val="2045525896"/>
        <c:crosses val="autoZero"/>
        <c:auto val="1"/>
        <c:lblAlgn val="ctr"/>
        <c:lblOffset val="100"/>
        <c:noMultiLvlLbl val="0"/>
      </c:catAx>
      <c:valAx>
        <c:axId val="20455258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45476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85910444675802"/>
          <c:y val="0.0739414342438761"/>
          <c:w val="0.688555365597968"/>
          <c:h val="0.7821878125367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Access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108.0</c:v>
                </c:pt>
                <c:pt idx="1">
                  <c:v>165.0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Interpret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126.0</c:v>
                </c:pt>
                <c:pt idx="1">
                  <c:v>137.0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9300472"/>
        <c:axId val="2139303448"/>
      </c:barChart>
      <c:catAx>
        <c:axId val="2139300472"/>
        <c:scaling>
          <c:orientation val="minMax"/>
        </c:scaling>
        <c:delete val="0"/>
        <c:axPos val="l"/>
        <c:majorTickMark val="out"/>
        <c:minorTickMark val="none"/>
        <c:tickLblPos val="nextTo"/>
        <c:crossAx val="2139303448"/>
        <c:crosses val="autoZero"/>
        <c:auto val="1"/>
        <c:lblAlgn val="ctr"/>
        <c:lblOffset val="100"/>
        <c:noMultiLvlLbl val="0"/>
      </c:catAx>
      <c:valAx>
        <c:axId val="21393034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39300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1E9FE-7786-4545-8A3E-0B8889D0BB84}" type="datetimeFigureOut">
              <a:rPr lang="en-US" smtClean="0"/>
              <a:t>20/05/16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07FB9-3FFE-9A47-BEEE-1D337E2DF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8F71-8E1F-AF49-B7A0-2A9C77900D24}" type="datetimeFigureOut">
              <a:rPr lang="en-US" smtClean="0"/>
              <a:t>20/05/16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740-F133-BC4B-B74A-8345CCDD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8F71-8E1F-AF49-B7A0-2A9C77900D24}" type="datetimeFigureOut">
              <a:rPr lang="en-US" smtClean="0"/>
              <a:t>20/05/16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740-F133-BC4B-B74A-8345CCDD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0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8F71-8E1F-AF49-B7A0-2A9C77900D24}" type="datetimeFigureOut">
              <a:rPr lang="en-US" smtClean="0"/>
              <a:t>20/05/16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740-F133-BC4B-B74A-8345CCDD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4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8F71-8E1F-AF49-B7A0-2A9C77900D24}" type="datetimeFigureOut">
              <a:rPr lang="en-US" smtClean="0"/>
              <a:t>20/05/16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740-F133-BC4B-B74A-8345CCDD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8F71-8E1F-AF49-B7A0-2A9C77900D24}" type="datetimeFigureOut">
              <a:rPr lang="en-US" smtClean="0"/>
              <a:t>20/05/16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740-F133-BC4B-B74A-8345CCDD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7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8F71-8E1F-AF49-B7A0-2A9C77900D24}" type="datetimeFigureOut">
              <a:rPr lang="en-US" smtClean="0"/>
              <a:t>20/05/16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740-F133-BC4B-B74A-8345CCDD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8F71-8E1F-AF49-B7A0-2A9C77900D24}" type="datetimeFigureOut">
              <a:rPr lang="en-US" smtClean="0"/>
              <a:t>20/05/16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740-F133-BC4B-B74A-8345CCDD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7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8F71-8E1F-AF49-B7A0-2A9C77900D24}" type="datetimeFigureOut">
              <a:rPr lang="en-US" smtClean="0"/>
              <a:t>20/05/16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740-F133-BC4B-B74A-8345CCDD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8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8F71-8E1F-AF49-B7A0-2A9C77900D24}" type="datetimeFigureOut">
              <a:rPr lang="en-US" smtClean="0"/>
              <a:t>20/05/16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740-F133-BC4B-B74A-8345CCDD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0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8F71-8E1F-AF49-B7A0-2A9C77900D24}" type="datetimeFigureOut">
              <a:rPr lang="en-US" smtClean="0"/>
              <a:t>20/05/16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740-F133-BC4B-B74A-8345CCDD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4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8F71-8E1F-AF49-B7A0-2A9C77900D24}" type="datetimeFigureOut">
              <a:rPr lang="en-US" smtClean="0"/>
              <a:t>20/05/16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740-F133-BC4B-B74A-8345CCDD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9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8F71-8E1F-AF49-B7A0-2A9C77900D24}" type="datetimeFigureOut">
              <a:rPr lang="en-US" smtClean="0"/>
              <a:t>20/05/16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80740-F133-BC4B-B74A-8345CCDD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8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891" y="5354564"/>
            <a:ext cx="6400800" cy="1296420"/>
          </a:xfrm>
        </p:spPr>
        <p:txBody>
          <a:bodyPr/>
          <a:lstStyle/>
          <a:p>
            <a:r>
              <a:rPr lang="en-US" dirty="0" smtClean="0"/>
              <a:t>Associate Professor Cathy Gunn</a:t>
            </a:r>
          </a:p>
          <a:p>
            <a:r>
              <a:rPr lang="en-US" dirty="0" smtClean="0"/>
              <a:t>The University of Auckland, NZ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169" y="300337"/>
            <a:ext cx="1721043" cy="1297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43" y="136465"/>
            <a:ext cx="1354891" cy="1461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05000"/>
            <a:ext cx="7620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34975"/>
            <a:ext cx="7772400" cy="1470025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earning analytics down under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9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Survey </a:t>
            </a:r>
            <a:r>
              <a:rPr lang="en-US" sz="3600" dirty="0" smtClean="0"/>
              <a:t>results show limited understanding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87754"/>
            <a:ext cx="7861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Are you aware of the kinds of data recorded by online learning systems?  (n=283)</a:t>
            </a:r>
            <a:endParaRPr lang="en-US" sz="20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586989371"/>
              </p:ext>
            </p:extLst>
          </p:nvPr>
        </p:nvGraphicFramePr>
        <p:xfrm>
          <a:off x="1524000" y="225509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024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8868" y="1364347"/>
            <a:ext cx="7619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Is it easy for you to a) access and b) interpret learning analytics data? (n=273) </a:t>
            </a:r>
            <a:endParaRPr lang="en-US" sz="20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58667808"/>
              </p:ext>
            </p:extLst>
          </p:nvPr>
        </p:nvGraphicFramePr>
        <p:xfrm>
          <a:off x="822222" y="2072233"/>
          <a:ext cx="7665950" cy="36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Survey </a:t>
            </a:r>
            <a:r>
              <a:rPr lang="en-US" sz="3600" dirty="0" smtClean="0"/>
              <a:t>results show limited understanding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709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How to p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romote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adoption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Lower barriers to entry</a:t>
            </a:r>
          </a:p>
          <a:p>
            <a:endParaRPr lang="en-US" sz="1000" dirty="0" smtClean="0"/>
          </a:p>
          <a:p>
            <a:r>
              <a:rPr lang="en-US" sz="2800" dirty="0" smtClean="0"/>
              <a:t>Avoid controversy (while its being sorted out)</a:t>
            </a:r>
          </a:p>
          <a:p>
            <a:endParaRPr lang="en-US" sz="1000" dirty="0" smtClean="0"/>
          </a:p>
          <a:p>
            <a:r>
              <a:rPr lang="en-US" sz="2800" dirty="0" smtClean="0"/>
              <a:t>Practice based</a:t>
            </a:r>
            <a:r>
              <a:rPr lang="en-US" sz="2800" dirty="0"/>
              <a:t> </a:t>
            </a:r>
            <a:r>
              <a:rPr lang="en-US" sz="2800" dirty="0" smtClean="0"/>
              <a:t>&amp; practice focused approach</a:t>
            </a:r>
            <a:r>
              <a:rPr lang="en-US" sz="2800" dirty="0"/>
              <a:t> </a:t>
            </a:r>
            <a:r>
              <a:rPr lang="en-US" sz="2800" dirty="0" smtClean="0"/>
              <a:t>– to address common questions &amp; challenges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          </a:t>
            </a:r>
            <a:endParaRPr lang="en-US" sz="2800" dirty="0"/>
          </a:p>
          <a:p>
            <a:pPr>
              <a:buFont typeface="Wingdings" charset="0"/>
              <a:buChar char=" "/>
            </a:pPr>
            <a:r>
              <a:rPr lang="en-US" sz="2800" dirty="0" smtClean="0">
                <a:ln w="28575" cmpd="sng">
                  <a:solidFill>
                    <a:srgbClr val="0000FF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</a:t>
            </a:r>
            <a:r>
              <a:rPr lang="en-US" sz="2800" dirty="0" smtClean="0">
                <a:ln w="28575" cmpd="sng">
                  <a:solidFill>
                    <a:srgbClr val="0000FF"/>
                  </a:solidFill>
                </a:ln>
              </a:rPr>
              <a:t>enarios derived from case studies &amp; interviews - adaptable to context, related to teaching practice</a:t>
            </a:r>
            <a:endParaRPr lang="en-US" dirty="0">
              <a:ln w="28575" cmpd="sng">
                <a:solidFill>
                  <a:srgbClr val="0000FF"/>
                </a:solidFill>
              </a:ln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1702" y="-45768"/>
            <a:ext cx="9144000" cy="6776551"/>
            <a:chOff x="0" y="34326"/>
            <a:chExt cx="9144000" cy="6776551"/>
          </a:xfrm>
        </p:grpSpPr>
        <p:pic>
          <p:nvPicPr>
            <p:cNvPr id="5" name="Picture 4" descr="raw-bu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326"/>
              <a:ext cx="9144000" cy="677655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107221" y="2139639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02926" y="1803836"/>
              <a:ext cx="9430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Teach</a:t>
              </a:r>
            </a:p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Facilitate</a:t>
              </a:r>
            </a:p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Assess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11217" y="2089886"/>
              <a:ext cx="84400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Prepare</a:t>
              </a:r>
            </a:p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Plan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30365" y="2089886"/>
              <a:ext cx="89980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Review</a:t>
              </a:r>
            </a:p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Evaluate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8720" y="2833607"/>
              <a:ext cx="971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DURING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64959" y="2847907"/>
              <a:ext cx="931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BEFORE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62193" y="2836465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AFTER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51441" y="3354543"/>
              <a:ext cx="153118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Student feedback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Quiz scores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Assignment grades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Learning challenges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Engagement patterns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0857" y="3099961"/>
              <a:ext cx="1827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Reflection in action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24029" y="3111403"/>
              <a:ext cx="18877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Reflection on action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23020" y="3122845"/>
              <a:ext cx="18877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Reflection on action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18398" y="3369863"/>
              <a:ext cx="13901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Admission data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Learning objectives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Course content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Demographic data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Cohort size</a:t>
              </a:r>
            </a:p>
            <a:p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57973" y="3369863"/>
              <a:ext cx="18775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Engagement patterns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Grades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Student attendance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Pass rates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Student generated content</a:t>
              </a:r>
            </a:p>
            <a:p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05086" y="4896811"/>
              <a:ext cx="89980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Review</a:t>
              </a:r>
            </a:p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Evaluate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69388" y="4988344"/>
              <a:ext cx="109978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Implement</a:t>
              </a:r>
            </a:p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Moderate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58999" y="4931134"/>
              <a:ext cx="14076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Needs analysis</a:t>
              </a:r>
            </a:p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Design</a:t>
              </a:r>
            </a:p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Develop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68158" y="5624494"/>
              <a:ext cx="1957499" cy="36933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LEARNING DESIGN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Link use of analytics to learning design cycle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877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Example scenario: </a:t>
            </a:r>
            <a:r>
              <a:rPr lang="en-US" sz="3200" b="1" dirty="0"/>
              <a:t>Gain insights into student (</a:t>
            </a:r>
            <a:r>
              <a:rPr lang="en-US" sz="3200" b="1" dirty="0" err="1"/>
              <a:t>mis</a:t>
            </a:r>
            <a:r>
              <a:rPr lang="en-US" sz="3200" b="1" dirty="0"/>
              <a:t>)conceptions and knowledge</a:t>
            </a:r>
            <a:r>
              <a:rPr lang="en-NZ" sz="3200" dirty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4201"/>
            <a:ext cx="8229600" cy="375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Problem</a:t>
            </a:r>
          </a:p>
          <a:p>
            <a:r>
              <a:rPr lang="en-US" sz="2800" dirty="0" smtClean="0"/>
              <a:t>Students </a:t>
            </a:r>
            <a:r>
              <a:rPr lang="en-US" sz="2800" dirty="0"/>
              <a:t>arrive at university with high school passes in subjects they </a:t>
            </a:r>
            <a:r>
              <a:rPr lang="en-US" sz="2800" dirty="0" smtClean="0"/>
              <a:t>will continue </a:t>
            </a:r>
            <a:r>
              <a:rPr lang="en-US" sz="2800" dirty="0"/>
              <a:t>to </a:t>
            </a:r>
            <a:r>
              <a:rPr lang="en-US" sz="2800" dirty="0" smtClean="0"/>
              <a:t>study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sz="2800" dirty="0" smtClean="0"/>
              <a:t>Early success builds </a:t>
            </a:r>
            <a:r>
              <a:rPr lang="en-US" sz="2800" dirty="0"/>
              <a:t>false confidence </a:t>
            </a:r>
            <a:r>
              <a:rPr lang="en-US" sz="2800" dirty="0" smtClean="0"/>
              <a:t>where </a:t>
            </a:r>
            <a:r>
              <a:rPr lang="en-US" sz="2800" dirty="0"/>
              <a:t>experience shows </a:t>
            </a:r>
            <a:r>
              <a:rPr lang="en-US" sz="2800" dirty="0" smtClean="0"/>
              <a:t>common </a:t>
            </a:r>
            <a:r>
              <a:rPr lang="en-US" sz="2800" dirty="0"/>
              <a:t>misconceptions and rote learning can lead to failure</a:t>
            </a:r>
            <a:r>
              <a:rPr lang="en-NZ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043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Strategy</a:t>
            </a:r>
          </a:p>
          <a:p>
            <a:r>
              <a:rPr lang="en-US" sz="2800" dirty="0" smtClean="0"/>
              <a:t>What - use analytics </a:t>
            </a:r>
            <a:r>
              <a:rPr lang="en-US" sz="2800" dirty="0"/>
              <a:t>data to </a:t>
            </a:r>
            <a:r>
              <a:rPr lang="en-US" sz="2800" dirty="0" smtClean="0"/>
              <a:t>understand what </a:t>
            </a:r>
            <a:r>
              <a:rPr lang="en-US" sz="2800" dirty="0"/>
              <a:t>students </a:t>
            </a:r>
            <a:r>
              <a:rPr lang="en-US" sz="2800" dirty="0" smtClean="0"/>
              <a:t>know</a:t>
            </a:r>
            <a:r>
              <a:rPr lang="en-US" sz="2800" dirty="0"/>
              <a:t>, </a:t>
            </a:r>
            <a:r>
              <a:rPr lang="en-US" sz="2800" dirty="0" smtClean="0"/>
              <a:t>expose </a:t>
            </a:r>
            <a:r>
              <a:rPr lang="en-US" sz="2800" dirty="0"/>
              <a:t>common misconceptions, and </a:t>
            </a:r>
            <a:r>
              <a:rPr lang="en-US" sz="2800" dirty="0" smtClean="0"/>
              <a:t>influence </a:t>
            </a:r>
            <a:r>
              <a:rPr lang="en-US" sz="2800" dirty="0"/>
              <a:t>learning </a:t>
            </a:r>
            <a:r>
              <a:rPr lang="en-US" sz="2800" dirty="0" smtClean="0"/>
              <a:t>strategies </a:t>
            </a:r>
          </a:p>
          <a:p>
            <a:endParaRPr lang="en-US" sz="1100" dirty="0" smtClean="0"/>
          </a:p>
          <a:p>
            <a:r>
              <a:rPr lang="en-US" sz="2800" dirty="0" smtClean="0"/>
              <a:t>How - a </a:t>
            </a:r>
            <a:r>
              <a:rPr lang="en-US" sz="2800" dirty="0"/>
              <a:t>purpose built pre-course test or quiz </a:t>
            </a:r>
            <a:r>
              <a:rPr lang="en-US" sz="2800" dirty="0" smtClean="0"/>
              <a:t>to offer insights;  provide </a:t>
            </a:r>
            <a:r>
              <a:rPr lang="en-US" sz="2800" dirty="0"/>
              <a:t>constructive feedback and </a:t>
            </a:r>
            <a:r>
              <a:rPr lang="en-US" sz="2800" dirty="0" smtClean="0"/>
              <a:t>point </a:t>
            </a:r>
            <a:r>
              <a:rPr lang="en-US" sz="2800" dirty="0"/>
              <a:t>to tutorials designed to promote effective learning </a:t>
            </a:r>
            <a:r>
              <a:rPr lang="en-US" sz="2800" dirty="0" smtClean="0"/>
              <a:t>and </a:t>
            </a:r>
            <a:r>
              <a:rPr lang="en-US" sz="2800" dirty="0"/>
              <a:t>knowledge </a:t>
            </a:r>
            <a:r>
              <a:rPr lang="en-US" sz="2800" dirty="0" smtClean="0"/>
              <a:t>development </a:t>
            </a:r>
            <a:endParaRPr lang="en-NZ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Example: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Gain insights into student (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mis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)conceptions and knowledge</a:t>
            </a:r>
            <a:r>
              <a:rPr lang="en-NZ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9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 </a:t>
            </a:r>
            <a:r>
              <a:rPr lang="en-US" b="1" dirty="0" smtClean="0"/>
              <a:t>sources</a:t>
            </a:r>
          </a:p>
          <a:p>
            <a:r>
              <a:rPr lang="en-US" sz="2800" dirty="0" smtClean="0"/>
              <a:t>Analytics report - quiz </a:t>
            </a:r>
            <a:r>
              <a:rPr lang="en-US" sz="2800" dirty="0"/>
              <a:t>scores</a:t>
            </a:r>
            <a:r>
              <a:rPr lang="en-US" sz="2800" dirty="0" smtClean="0"/>
              <a:t>, </a:t>
            </a:r>
            <a:r>
              <a:rPr lang="en-US" sz="2800" dirty="0"/>
              <a:t>correct </a:t>
            </a:r>
            <a:r>
              <a:rPr lang="en-US" sz="2800" dirty="0" smtClean="0"/>
              <a:t>/ incorrect </a:t>
            </a:r>
            <a:r>
              <a:rPr lang="en-US" sz="2800" dirty="0"/>
              <a:t>answers, number of </a:t>
            </a:r>
            <a:r>
              <a:rPr lang="en-US" sz="2800" dirty="0" smtClean="0"/>
              <a:t>attempts, use </a:t>
            </a:r>
            <a:r>
              <a:rPr lang="en-US" sz="2800" dirty="0"/>
              <a:t>of </a:t>
            </a:r>
            <a:r>
              <a:rPr lang="en-US" sz="2800" dirty="0" smtClean="0"/>
              <a:t>hints, click through from feedback</a:t>
            </a:r>
          </a:p>
          <a:p>
            <a:pPr lvl="1"/>
            <a:endParaRPr lang="en-US" sz="1200" dirty="0" smtClean="0"/>
          </a:p>
          <a:p>
            <a:r>
              <a:rPr lang="en-US" sz="2800" dirty="0" smtClean="0"/>
              <a:t>Design questions to reveal misconceptions, invite feedback to clarify meaning of quantitative data. </a:t>
            </a:r>
          </a:p>
          <a:p>
            <a:endParaRPr lang="en-US" sz="1200" dirty="0" smtClean="0"/>
          </a:p>
          <a:p>
            <a:r>
              <a:rPr lang="en-US" sz="2800" dirty="0" smtClean="0"/>
              <a:t>Use discussion, surveys, </a:t>
            </a:r>
            <a:r>
              <a:rPr lang="en-US" sz="2800" dirty="0" err="1" smtClean="0"/>
              <a:t>etc</a:t>
            </a:r>
            <a:r>
              <a:rPr lang="en-US" sz="2800" dirty="0" smtClean="0"/>
              <a:t> to add a qualitative dimension.</a:t>
            </a:r>
            <a:endParaRPr lang="en-NZ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Example: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Gain insights into student (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mis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)conceptions and knowledge</a:t>
            </a:r>
            <a:r>
              <a:rPr lang="en-NZ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9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1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Evaluate and take </a:t>
            </a:r>
            <a:r>
              <a:rPr lang="en-US" b="1" dirty="0" smtClean="0"/>
              <a:t>action</a:t>
            </a:r>
          </a:p>
          <a:p>
            <a:r>
              <a:rPr lang="en-US" sz="3000" dirty="0" smtClean="0"/>
              <a:t>Know </a:t>
            </a:r>
            <a:r>
              <a:rPr lang="en-US" sz="3000" dirty="0"/>
              <a:t>what students bring to a </a:t>
            </a:r>
            <a:r>
              <a:rPr lang="en-US" sz="3000" dirty="0" smtClean="0"/>
              <a:t>course to sharpen the focus </a:t>
            </a:r>
            <a:r>
              <a:rPr lang="en-US" sz="3000" dirty="0"/>
              <a:t>of </a:t>
            </a:r>
            <a:r>
              <a:rPr lang="en-US" sz="3000" dirty="0" smtClean="0"/>
              <a:t>teaching and learning design;</a:t>
            </a:r>
          </a:p>
          <a:p>
            <a:endParaRPr lang="en-US" sz="3000" dirty="0" smtClean="0"/>
          </a:p>
          <a:p>
            <a:r>
              <a:rPr lang="en-US" sz="3000" dirty="0" smtClean="0"/>
              <a:t>Discuss quiz </a:t>
            </a:r>
            <a:r>
              <a:rPr lang="en-US" sz="3000" dirty="0"/>
              <a:t>results with students; explain common </a:t>
            </a:r>
            <a:r>
              <a:rPr lang="en-US" sz="3000" dirty="0" smtClean="0"/>
              <a:t>misconceptions </a:t>
            </a:r>
            <a:r>
              <a:rPr lang="en-US" sz="3000" dirty="0"/>
              <a:t>and pathways to successful </a:t>
            </a:r>
            <a:r>
              <a:rPr lang="en-US" sz="3000" dirty="0" smtClean="0"/>
              <a:t>study;</a:t>
            </a:r>
          </a:p>
          <a:p>
            <a:endParaRPr lang="en-US" sz="3000" dirty="0" smtClean="0"/>
          </a:p>
          <a:p>
            <a:r>
              <a:rPr lang="en-US" sz="3000" dirty="0" smtClean="0"/>
              <a:t>Develop online tutorials, monitor use, invite feedback on perceived usefulness</a:t>
            </a:r>
          </a:p>
          <a:p>
            <a:endParaRPr lang="en-US" sz="12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Example: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Gain insights into student (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mis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)conceptions and knowledge</a:t>
            </a:r>
            <a:r>
              <a:rPr lang="en-NZ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2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477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Design </a:t>
            </a:r>
            <a:r>
              <a:rPr lang="en-US" b="1" dirty="0" smtClean="0"/>
              <a:t>implications</a:t>
            </a:r>
          </a:p>
          <a:p>
            <a:r>
              <a:rPr lang="en-US" sz="2800" dirty="0" smtClean="0"/>
              <a:t>Requires a pre</a:t>
            </a:r>
            <a:r>
              <a:rPr lang="en-US" sz="2800" dirty="0"/>
              <a:t>-course </a:t>
            </a:r>
            <a:r>
              <a:rPr lang="en-US" sz="2800" dirty="0" smtClean="0"/>
              <a:t>quiz and </a:t>
            </a:r>
            <a:r>
              <a:rPr lang="en-US" sz="2800" dirty="0"/>
              <a:t>tutorials to introduce or revisit subjects previously </a:t>
            </a:r>
            <a:r>
              <a:rPr lang="en-US" sz="2800" dirty="0" smtClean="0"/>
              <a:t>covered;</a:t>
            </a:r>
          </a:p>
          <a:p>
            <a:endParaRPr lang="en-US" sz="2800" dirty="0" smtClean="0"/>
          </a:p>
          <a:p>
            <a:r>
              <a:rPr lang="en-US" sz="2800" dirty="0" smtClean="0"/>
              <a:t>Investment of time small </a:t>
            </a:r>
            <a:r>
              <a:rPr lang="en-US" sz="2800" dirty="0"/>
              <a:t>relative to </a:t>
            </a:r>
            <a:r>
              <a:rPr lang="en-US" sz="2800" dirty="0" smtClean="0"/>
              <a:t>benefits of being able to focus on what evidence </a:t>
            </a:r>
            <a:r>
              <a:rPr lang="en-US" sz="2800" dirty="0"/>
              <a:t>shows </a:t>
            </a:r>
            <a:r>
              <a:rPr lang="en-US" sz="2800" dirty="0" smtClean="0"/>
              <a:t>learners need</a:t>
            </a:r>
            <a:r>
              <a:rPr lang="en-US" sz="2800" dirty="0"/>
              <a:t>. </a:t>
            </a:r>
            <a:endParaRPr lang="en-NZ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chemeClr val="bg2">
                    <a:lumMod val="50000"/>
                  </a:schemeClr>
                </a:solidFill>
              </a:rPr>
              <a:t>Example: Gain insights into student (mis)conceptions and knowledge</a:t>
            </a:r>
            <a:r>
              <a:rPr lang="en-NZ" sz="32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1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Example: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Gain insights into student (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mis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)conceptions and knowledge</a:t>
            </a:r>
            <a:r>
              <a:rPr lang="en-NZ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37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Caveats</a:t>
            </a:r>
          </a:p>
          <a:p>
            <a:r>
              <a:rPr lang="en-US" sz="2800" dirty="0" smtClean="0"/>
              <a:t>Misconceptions can be </a:t>
            </a:r>
            <a:r>
              <a:rPr lang="en-US" sz="2800" dirty="0"/>
              <a:t>deeply </a:t>
            </a:r>
            <a:r>
              <a:rPr lang="en-US" sz="2800" dirty="0" smtClean="0"/>
              <a:t>rooted, addressing </a:t>
            </a:r>
            <a:r>
              <a:rPr lang="en-US" sz="2800" dirty="0"/>
              <a:t>them </a:t>
            </a:r>
            <a:r>
              <a:rPr lang="en-US" sz="2800" dirty="0" smtClean="0"/>
              <a:t>may be a long-</a:t>
            </a:r>
            <a:r>
              <a:rPr lang="en-US" sz="2800" dirty="0"/>
              <a:t>term </a:t>
            </a:r>
            <a:r>
              <a:rPr lang="en-US" sz="2800" dirty="0" smtClean="0"/>
              <a:t>process;</a:t>
            </a:r>
          </a:p>
          <a:p>
            <a:endParaRPr lang="en-US" sz="2800" dirty="0" smtClean="0"/>
          </a:p>
          <a:p>
            <a:r>
              <a:rPr lang="en-US" sz="2800" dirty="0" smtClean="0"/>
              <a:t>  </a:t>
            </a:r>
            <a:r>
              <a:rPr lang="en-US" sz="2800" dirty="0"/>
              <a:t>A</a:t>
            </a:r>
            <a:r>
              <a:rPr lang="en-US" sz="2800" dirty="0" smtClean="0"/>
              <a:t>dditional strategies might include </a:t>
            </a:r>
            <a:r>
              <a:rPr lang="en-US" sz="2800" dirty="0"/>
              <a:t>peer review, </a:t>
            </a:r>
            <a:r>
              <a:rPr lang="en-US" sz="2800" dirty="0" smtClean="0"/>
              <a:t>frequent quizzes </a:t>
            </a:r>
            <a:r>
              <a:rPr lang="en-US" sz="2800" dirty="0"/>
              <a:t>or tests, </a:t>
            </a:r>
            <a:r>
              <a:rPr lang="en-US" sz="2800" dirty="0" smtClean="0"/>
              <a:t>student </a:t>
            </a:r>
            <a:r>
              <a:rPr lang="en-US" sz="2800" dirty="0"/>
              <a:t>designed questions or study </a:t>
            </a:r>
            <a:r>
              <a:rPr lang="en-US" sz="2800" dirty="0" smtClean="0"/>
              <a:t>resources</a:t>
            </a:r>
            <a:r>
              <a:rPr lang="en-US" sz="2800" dirty="0"/>
              <a:t>;</a:t>
            </a:r>
            <a:endParaRPr lang="en-NZ" sz="2800" dirty="0" smtClean="0"/>
          </a:p>
          <a:p>
            <a:endParaRPr lang="en-US" sz="2800" dirty="0" smtClean="0"/>
          </a:p>
          <a:p>
            <a:r>
              <a:rPr lang="en-US" sz="2800" dirty="0"/>
              <a:t>C</a:t>
            </a:r>
            <a:r>
              <a:rPr lang="en-US" sz="2800" dirty="0" smtClean="0"/>
              <a:t>ausal </a:t>
            </a:r>
            <a:r>
              <a:rPr lang="en-US" sz="2800" dirty="0"/>
              <a:t>relationships </a:t>
            </a:r>
            <a:r>
              <a:rPr lang="en-US" sz="2800" dirty="0" smtClean="0"/>
              <a:t>hard </a:t>
            </a:r>
            <a:r>
              <a:rPr lang="en-US" sz="2800" dirty="0"/>
              <a:t>to establish, but higher mean </a:t>
            </a:r>
            <a:r>
              <a:rPr lang="en-US" sz="2800" dirty="0" smtClean="0"/>
              <a:t>grades </a:t>
            </a:r>
            <a:r>
              <a:rPr lang="en-US" sz="2800" dirty="0"/>
              <a:t>may be indicative</a:t>
            </a:r>
            <a:r>
              <a:rPr lang="en-US" dirty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7064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1905 All Blacks Tour Analytics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63" y="1463664"/>
            <a:ext cx="8900035" cy="4997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Matches played: 35 (won 34), Points scored: 976, Points conceded </a:t>
            </a:r>
            <a:r>
              <a:rPr lang="en-US" sz="2400" dirty="0" smtClean="0"/>
              <a:t>59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What qualitative data relates this to today’s event?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829" y="2038808"/>
            <a:ext cx="5268842" cy="366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6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access, acceptable use, policy &amp; practice issues </a:t>
            </a:r>
          </a:p>
          <a:p>
            <a:endParaRPr lang="en-US" dirty="0"/>
          </a:p>
          <a:p>
            <a:r>
              <a:rPr lang="en-US" dirty="0" smtClean="0"/>
              <a:t>Foster development of robust reporting tools</a:t>
            </a:r>
          </a:p>
          <a:p>
            <a:endParaRPr lang="en-US" dirty="0"/>
          </a:p>
          <a:p>
            <a:r>
              <a:rPr lang="en-US" dirty="0" smtClean="0"/>
              <a:t>Integrate LA into teaching and evaluation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34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292"/>
            <a:ext cx="8229600" cy="1143000"/>
          </a:xfrm>
        </p:spPr>
        <p:txBody>
          <a:bodyPr/>
          <a:lstStyle/>
          <a:p>
            <a:r>
              <a:rPr lang="en-US" dirty="0" smtClean="0"/>
              <a:t>Question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3975"/>
            <a:ext cx="8229600" cy="2249757"/>
          </a:xfrm>
        </p:spPr>
        <p:txBody>
          <a:bodyPr>
            <a:normAutofit/>
          </a:bodyPr>
          <a:lstStyle/>
          <a:p>
            <a:r>
              <a:rPr lang="en-US" dirty="0" smtClean="0"/>
              <a:t>How do we define ‘data’ in this context…</a:t>
            </a:r>
          </a:p>
          <a:p>
            <a:endParaRPr lang="en-US" dirty="0"/>
          </a:p>
          <a:p>
            <a:r>
              <a:rPr lang="en-US" dirty="0" smtClean="0"/>
              <a:t>… and who decides?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1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0762" y="5644014"/>
            <a:ext cx="2907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http://he-</a:t>
            </a:r>
            <a:r>
              <a:rPr lang="en-US" sz="2000" dirty="0" err="1" smtClean="0">
                <a:solidFill>
                  <a:srgbClr val="0000FF"/>
                </a:solidFill>
              </a:rPr>
              <a:t>analytics.com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0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7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238"/>
            <a:ext cx="9144000" cy="3901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338" y="5183077"/>
            <a:ext cx="8675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The-connected-learning-analytics-toolkit/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1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17" y="334857"/>
            <a:ext cx="7960829" cy="2432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16" y="2382887"/>
            <a:ext cx="7960829" cy="4097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0293" y="1728789"/>
            <a:ext cx="462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University of Melbourne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9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99" y="274638"/>
            <a:ext cx="8503001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New Zealand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18896" y="4394200"/>
            <a:ext cx="4594503" cy="1875971"/>
            <a:chOff x="372533" y="2211906"/>
            <a:chExt cx="8686800" cy="34563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533" y="2211906"/>
              <a:ext cx="8458200" cy="2374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533" y="4281712"/>
              <a:ext cx="8686800" cy="138657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782" y="4305300"/>
            <a:ext cx="1487300" cy="15875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50784" y="1773744"/>
            <a:ext cx="8144933" cy="204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i="1" dirty="0" smtClean="0">
                <a:solidFill>
                  <a:schemeClr val="tx2"/>
                </a:solidFill>
                <a:latin typeface="Calibri"/>
                <a:cs typeface="Calibri"/>
              </a:rPr>
              <a:t>Building an evidence-base for teaching and learning design using learning analytics data</a:t>
            </a:r>
          </a:p>
          <a:p>
            <a:pPr algn="l"/>
            <a:endParaRPr lang="en-US"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l"/>
            <a:r>
              <a:rPr lang="en-US" sz="2800" dirty="0">
                <a:solidFill>
                  <a:srgbClr val="1F497D"/>
                </a:solidFill>
              </a:rPr>
              <a:t>4 institutions, 8 case studies, 15 interviews, 1 survey</a:t>
            </a:r>
          </a:p>
          <a:p>
            <a:pPr algn="l"/>
            <a:endParaRPr lang="en-US" sz="2000" dirty="0">
              <a:solidFill>
                <a:srgbClr val="1F497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558" y="653830"/>
            <a:ext cx="632106" cy="8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1F497D"/>
                </a:solidFill>
              </a:rPr>
              <a:t>Aims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Guide selection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analysis of data to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answer learning design questions:</a:t>
            </a:r>
          </a:p>
          <a:p>
            <a:pPr marL="0" indent="0">
              <a:buNone/>
            </a:pP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‘Classify’ learning analytics data available through common LMS / VLE  and elearning tools </a:t>
            </a:r>
          </a:p>
          <a:p>
            <a:pPr lvl="1"/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analytics data to illuminate relationships between teaching/learning design and learning outcomes</a:t>
            </a:r>
          </a:p>
          <a:p>
            <a:pPr lvl="1"/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Promote use of “learning intelligence” in course design and evaluation</a:t>
            </a:r>
          </a:p>
        </p:txBody>
      </p:sp>
      <p:sp>
        <p:nvSpPr>
          <p:cNvPr id="6" name="Frame 5"/>
          <p:cNvSpPr/>
          <p:nvPr/>
        </p:nvSpPr>
        <p:spPr>
          <a:xfrm>
            <a:off x="736600" y="4635500"/>
            <a:ext cx="7620000" cy="952500"/>
          </a:xfrm>
          <a:prstGeom prst="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8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84027"/>
            <a:ext cx="8331200" cy="4131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Broad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reas:</a:t>
            </a:r>
          </a:p>
          <a:p>
            <a:pPr marL="0" indent="0">
              <a:buNone/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tudent retention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>
                <a:solidFill>
                  <a:srgbClr val="1F497D"/>
                </a:solidFill>
                <a:sym typeface="Wingdings"/>
              </a:rPr>
              <a:t> monitor &amp;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support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  <a:r>
              <a:rPr lang="en-US" sz="2800" dirty="0" smtClean="0">
                <a:solidFill>
                  <a:srgbClr val="1F497D"/>
                </a:solidFill>
                <a:sym typeface="Wingdings"/>
              </a:rPr>
              <a:t>progress</a:t>
            </a: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Student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engagement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>
                <a:solidFill>
                  <a:srgbClr val="1F497D"/>
                </a:solidFill>
                <a:sym typeface="Wingdings"/>
              </a:rPr>
              <a:t> observe interactions, understand learning,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promote achievement</a:t>
            </a: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Student performance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inform design decisions</a:t>
            </a:r>
          </a:p>
          <a:p>
            <a:endParaRPr lang="en-US" sz="2800" dirty="0"/>
          </a:p>
          <a:p>
            <a:r>
              <a:rPr lang="en-US" dirty="0" smtClean="0">
                <a:solidFill>
                  <a:srgbClr val="0000FF"/>
                </a:solidFill>
              </a:rPr>
              <a:t>Key issue = adoption by teachers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1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880" y="15787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Various case studies:</a:t>
            </a:r>
          </a:p>
          <a:p>
            <a:pPr marL="0" indent="0">
              <a:buNone/>
            </a:pPr>
            <a:endParaRPr lang="en-US" sz="800" b="1" dirty="0" smtClean="0"/>
          </a:p>
          <a:p>
            <a:r>
              <a:rPr lang="en-US" sz="2800" dirty="0" smtClean="0"/>
              <a:t>Build a presentation layer for data collected by web course development tool</a:t>
            </a:r>
          </a:p>
          <a:p>
            <a:endParaRPr lang="en-US" sz="1000" dirty="0"/>
          </a:p>
          <a:p>
            <a:r>
              <a:rPr lang="en-US" sz="2800" dirty="0" smtClean="0"/>
              <a:t>Refine NLP free text analysis tool</a:t>
            </a:r>
          </a:p>
          <a:p>
            <a:endParaRPr lang="en-US" sz="1000" dirty="0"/>
          </a:p>
          <a:p>
            <a:r>
              <a:rPr lang="en-US" sz="2800" dirty="0" smtClean="0"/>
              <a:t>Guidelines for use of LMS / VLE / tool data to monitor learner engagement &amp; achievement</a:t>
            </a:r>
          </a:p>
          <a:p>
            <a:endParaRPr lang="en-US" sz="1100" dirty="0" smtClean="0"/>
          </a:p>
          <a:p>
            <a:r>
              <a:rPr lang="en-US" sz="2800" dirty="0" smtClean="0"/>
              <a:t>SRES (Student relationship engagement system)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    Feedback on course design / better evaluation tools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8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5806</TotalTime>
  <Words>791</Words>
  <Application>Microsoft Macintosh PowerPoint</Application>
  <PresentationFormat>On-screen Show (4:3)</PresentationFormat>
  <Paragraphs>145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Learning analytics down under</vt:lpstr>
      <vt:lpstr>1905 All Blacks Tour Analytics </vt:lpstr>
      <vt:lpstr>PowerPoint Presentation</vt:lpstr>
      <vt:lpstr>PowerPoint Presentation</vt:lpstr>
      <vt:lpstr>PowerPoint Presentation</vt:lpstr>
      <vt:lpstr>New Zealand</vt:lpstr>
      <vt:lpstr>Aims</vt:lpstr>
      <vt:lpstr>PowerPoint Presentation</vt:lpstr>
      <vt:lpstr>PowerPoint Presentation</vt:lpstr>
      <vt:lpstr>Survey results show limited understanding</vt:lpstr>
      <vt:lpstr>Survey results show limited understanding</vt:lpstr>
      <vt:lpstr>How to promote adoption</vt:lpstr>
      <vt:lpstr>Link use of analytics to learning design cycle</vt:lpstr>
      <vt:lpstr>Example scenario: Gain insights into student (mis)conceptions and knowledge </vt:lpstr>
      <vt:lpstr>Example: Gain insights into student (mis)conceptions and knowledge </vt:lpstr>
      <vt:lpstr>Example: Gain insights into student (mis)conceptions and knowledge </vt:lpstr>
      <vt:lpstr>Example: Gain insights into student (mis)conceptions and knowledge </vt:lpstr>
      <vt:lpstr>PowerPoint Presentation</vt:lpstr>
      <vt:lpstr>Example: Gain insights into student (mis)conceptions and knowledge </vt:lpstr>
      <vt:lpstr>Institutional readiness</vt:lpstr>
      <vt:lpstr>Question for discussion</vt:lpstr>
    </vt:vector>
  </TitlesOfParts>
  <Company>The University of Auckland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analytics: developments in Australasia</dc:title>
  <dc:creator>Cathy Gunn</dc:creator>
  <cp:lastModifiedBy>Cathy Gunn</cp:lastModifiedBy>
  <cp:revision>58</cp:revision>
  <dcterms:created xsi:type="dcterms:W3CDTF">2016-04-30T11:23:33Z</dcterms:created>
  <dcterms:modified xsi:type="dcterms:W3CDTF">2016-05-19T19:44:40Z</dcterms:modified>
</cp:coreProperties>
</file>