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8" r:id="rId3"/>
    <p:sldId id="277" r:id="rId4"/>
    <p:sldId id="280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92" r:id="rId14"/>
    <p:sldId id="281" r:id="rId15"/>
    <p:sldId id="282" r:id="rId16"/>
    <p:sldId id="283" r:id="rId17"/>
    <p:sldId id="288" r:id="rId18"/>
    <p:sldId id="289" r:id="rId19"/>
    <p:sldId id="290" r:id="rId20"/>
    <p:sldId id="267" r:id="rId21"/>
    <p:sldId id="291" r:id="rId22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Lync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66" autoAdjust="0"/>
  </p:normalViewPr>
  <p:slideViewPr>
    <p:cSldViewPr>
      <p:cViewPr>
        <p:scale>
          <a:sx n="93" d="100"/>
          <a:sy n="93" d="100"/>
        </p:scale>
        <p:origin x="-1133" y="-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Image capture needs improving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08BB9-C499-4373-AE03-226488A2C9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A6E5A1-8006-46D4-AF28-804168D5AEE9}">
      <dgm:prSet/>
      <dgm:spPr/>
      <dgm:t>
        <a:bodyPr/>
        <a:lstStyle/>
        <a:p>
          <a:pPr rtl="0"/>
          <a:r>
            <a:rPr lang="en-US" dirty="0" smtClean="0"/>
            <a:t>Lindsay Pineda (Unicon)</a:t>
          </a:r>
          <a:endParaRPr lang="en-US" dirty="0"/>
        </a:p>
      </dgm:t>
    </dgm:pt>
    <dgm:pt modelId="{EBD093D0-E278-46C4-BAF1-6156A040C49D}" type="parTrans" cxnId="{5B15643C-D87B-40A4-9161-AD348C23C582}">
      <dgm:prSet/>
      <dgm:spPr/>
      <dgm:t>
        <a:bodyPr/>
        <a:lstStyle/>
        <a:p>
          <a:endParaRPr lang="en-US"/>
        </a:p>
      </dgm:t>
    </dgm:pt>
    <dgm:pt modelId="{A5F3A90A-7191-451D-8D4C-CEA7EE5C5455}" type="sibTrans" cxnId="{5B15643C-D87B-40A4-9161-AD348C23C582}">
      <dgm:prSet/>
      <dgm:spPr/>
      <dgm:t>
        <a:bodyPr/>
        <a:lstStyle/>
        <a:p>
          <a:endParaRPr lang="en-US"/>
        </a:p>
      </dgm:t>
    </dgm:pt>
    <dgm:pt modelId="{23C3FD3F-32D0-40A7-AB96-58ABF9665A41}">
      <dgm:prSet/>
      <dgm:spPr/>
      <dgm:t>
        <a:bodyPr/>
        <a:lstStyle/>
        <a:p>
          <a:pPr rtl="0"/>
          <a:r>
            <a:rPr lang="en-US" dirty="0" smtClean="0"/>
            <a:t>Patrick Lynch (University of Hull)</a:t>
          </a:r>
          <a:endParaRPr lang="en-US" dirty="0"/>
        </a:p>
      </dgm:t>
    </dgm:pt>
    <dgm:pt modelId="{7FA6CC6A-FC52-435D-855B-4300321811DD}" type="parTrans" cxnId="{A4759325-AACA-4F1D-A05B-F40002F35AC9}">
      <dgm:prSet/>
      <dgm:spPr/>
      <dgm:t>
        <a:bodyPr/>
        <a:lstStyle/>
        <a:p>
          <a:endParaRPr lang="en-US"/>
        </a:p>
      </dgm:t>
    </dgm:pt>
    <dgm:pt modelId="{5D2691D8-73C8-4378-9F16-77C69D71D8EC}" type="sibTrans" cxnId="{A4759325-AACA-4F1D-A05B-F40002F35AC9}">
      <dgm:prSet/>
      <dgm:spPr/>
      <dgm:t>
        <a:bodyPr/>
        <a:lstStyle/>
        <a:p>
          <a:endParaRPr lang="en-US"/>
        </a:p>
      </dgm:t>
    </dgm:pt>
    <dgm:pt modelId="{22DB319D-57CA-4452-8E23-60BD8685AF5A}">
      <dgm:prSet/>
      <dgm:spPr/>
      <dgm:t>
        <a:bodyPr/>
        <a:lstStyle/>
        <a:p>
          <a:pPr rtl="0"/>
          <a:r>
            <a:rPr lang="en-US" dirty="0" smtClean="0"/>
            <a:t>Steve Cody (Unicon)</a:t>
          </a:r>
          <a:endParaRPr lang="en-US" dirty="0"/>
        </a:p>
      </dgm:t>
    </dgm:pt>
    <dgm:pt modelId="{3FB66AB6-86B3-4FE3-8E05-BA6E65B0C708}" type="parTrans" cxnId="{12649D75-CFC9-46C8-B6F3-3FF4C0017952}">
      <dgm:prSet/>
      <dgm:spPr/>
      <dgm:t>
        <a:bodyPr/>
        <a:lstStyle/>
        <a:p>
          <a:endParaRPr lang="en-US"/>
        </a:p>
      </dgm:t>
    </dgm:pt>
    <dgm:pt modelId="{74EF1388-CEB1-46CF-8A64-BAE7854C3022}" type="sibTrans" cxnId="{12649D75-CFC9-46C8-B6F3-3FF4C0017952}">
      <dgm:prSet/>
      <dgm:spPr/>
      <dgm:t>
        <a:bodyPr/>
        <a:lstStyle/>
        <a:p>
          <a:endParaRPr lang="en-US"/>
        </a:p>
      </dgm:t>
    </dgm:pt>
    <dgm:pt modelId="{EAC9506A-300F-4706-845B-A9F366AF6A80}" type="pres">
      <dgm:prSet presAssocID="{0FD08BB9-C499-4373-AE03-226488A2C9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61BDBF-7D59-41BA-B0B1-2309A9696DB2}" type="pres">
      <dgm:prSet presAssocID="{8BA6E5A1-8006-46D4-AF28-804168D5AEE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EF0D6-6DA6-4D13-A473-F0D3CA351160}" type="pres">
      <dgm:prSet presAssocID="{A5F3A90A-7191-451D-8D4C-CEA7EE5C5455}" presName="spacer" presStyleCnt="0"/>
      <dgm:spPr/>
    </dgm:pt>
    <dgm:pt modelId="{E6B99074-BACF-48F1-BF4D-31BE9A7D4B37}" type="pres">
      <dgm:prSet presAssocID="{23C3FD3F-32D0-40A7-AB96-58ABF9665A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01562-BCA7-413D-B432-AC0720F0B65C}" type="pres">
      <dgm:prSet presAssocID="{5D2691D8-73C8-4378-9F16-77C69D71D8EC}" presName="spacer" presStyleCnt="0"/>
      <dgm:spPr/>
    </dgm:pt>
    <dgm:pt modelId="{0BDF62E5-E39C-4F1E-8467-55AAF254CF74}" type="pres">
      <dgm:prSet presAssocID="{22DB319D-57CA-4452-8E23-60BD8685AF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50AF40-95D7-4DDB-80CB-9E8818E6C242}" type="presOf" srcId="{0FD08BB9-C499-4373-AE03-226488A2C935}" destId="{EAC9506A-300F-4706-845B-A9F366AF6A80}" srcOrd="0" destOrd="0" presId="urn:microsoft.com/office/officeart/2005/8/layout/vList2"/>
    <dgm:cxn modelId="{A2573DF6-DA80-4E24-B94B-9EE7A23C417E}" type="presOf" srcId="{23C3FD3F-32D0-40A7-AB96-58ABF9665A41}" destId="{E6B99074-BACF-48F1-BF4D-31BE9A7D4B37}" srcOrd="0" destOrd="0" presId="urn:microsoft.com/office/officeart/2005/8/layout/vList2"/>
    <dgm:cxn modelId="{A4759325-AACA-4F1D-A05B-F40002F35AC9}" srcId="{0FD08BB9-C499-4373-AE03-226488A2C935}" destId="{23C3FD3F-32D0-40A7-AB96-58ABF9665A41}" srcOrd="1" destOrd="0" parTransId="{7FA6CC6A-FC52-435D-855B-4300321811DD}" sibTransId="{5D2691D8-73C8-4378-9F16-77C69D71D8EC}"/>
    <dgm:cxn modelId="{12649D75-CFC9-46C8-B6F3-3FF4C0017952}" srcId="{0FD08BB9-C499-4373-AE03-226488A2C935}" destId="{22DB319D-57CA-4452-8E23-60BD8685AF5A}" srcOrd="2" destOrd="0" parTransId="{3FB66AB6-86B3-4FE3-8E05-BA6E65B0C708}" sibTransId="{74EF1388-CEB1-46CF-8A64-BAE7854C3022}"/>
    <dgm:cxn modelId="{5B15643C-D87B-40A4-9161-AD348C23C582}" srcId="{0FD08BB9-C499-4373-AE03-226488A2C935}" destId="{8BA6E5A1-8006-46D4-AF28-804168D5AEE9}" srcOrd="0" destOrd="0" parTransId="{EBD093D0-E278-46C4-BAF1-6156A040C49D}" sibTransId="{A5F3A90A-7191-451D-8D4C-CEA7EE5C5455}"/>
    <dgm:cxn modelId="{CD0CFE0E-451E-4C64-9B57-BC517DA86746}" type="presOf" srcId="{22DB319D-57CA-4452-8E23-60BD8685AF5A}" destId="{0BDF62E5-E39C-4F1E-8467-55AAF254CF74}" srcOrd="0" destOrd="0" presId="urn:microsoft.com/office/officeart/2005/8/layout/vList2"/>
    <dgm:cxn modelId="{95657D02-C108-438A-A7E3-7B67B3AEB565}" type="presOf" srcId="{8BA6E5A1-8006-46D4-AF28-804168D5AEE9}" destId="{1B61BDBF-7D59-41BA-B0B1-2309A9696DB2}" srcOrd="0" destOrd="0" presId="urn:microsoft.com/office/officeart/2005/8/layout/vList2"/>
    <dgm:cxn modelId="{443ADB4B-9188-45FB-8956-B702FC360BDF}" type="presParOf" srcId="{EAC9506A-300F-4706-845B-A9F366AF6A80}" destId="{1B61BDBF-7D59-41BA-B0B1-2309A9696DB2}" srcOrd="0" destOrd="0" presId="urn:microsoft.com/office/officeart/2005/8/layout/vList2"/>
    <dgm:cxn modelId="{0B40382E-0828-4C29-B693-C664C7DE7CAD}" type="presParOf" srcId="{EAC9506A-300F-4706-845B-A9F366AF6A80}" destId="{503EF0D6-6DA6-4D13-A473-F0D3CA351160}" srcOrd="1" destOrd="0" presId="urn:microsoft.com/office/officeart/2005/8/layout/vList2"/>
    <dgm:cxn modelId="{71CDAE1E-9807-405C-AA4C-68136C5AFAA1}" type="presParOf" srcId="{EAC9506A-300F-4706-845B-A9F366AF6A80}" destId="{E6B99074-BACF-48F1-BF4D-31BE9A7D4B37}" srcOrd="2" destOrd="0" presId="urn:microsoft.com/office/officeart/2005/8/layout/vList2"/>
    <dgm:cxn modelId="{370E6C6F-7337-49FD-BEEF-958FE2A836A5}" type="presParOf" srcId="{EAC9506A-300F-4706-845B-A9F366AF6A80}" destId="{36B01562-BCA7-413D-B432-AC0720F0B65C}" srcOrd="3" destOrd="0" presId="urn:microsoft.com/office/officeart/2005/8/layout/vList2"/>
    <dgm:cxn modelId="{5F5F13AD-22C6-4771-85E8-CEFCF1C39711}" type="presParOf" srcId="{EAC9506A-300F-4706-845B-A9F366AF6A80}" destId="{0BDF62E5-E39C-4F1E-8467-55AAF254CF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1BDBF-7D59-41BA-B0B1-2309A9696DB2}">
      <dsp:nvSpPr>
        <dsp:cNvPr id="0" name=""/>
        <dsp:cNvSpPr/>
      </dsp:nvSpPr>
      <dsp:spPr>
        <a:xfrm>
          <a:off x="0" y="420865"/>
          <a:ext cx="52578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Lindsay Pineda (Unicon)</a:t>
          </a:r>
          <a:endParaRPr lang="en-US" sz="2600" kern="1200" dirty="0"/>
        </a:p>
      </dsp:txBody>
      <dsp:txXfrm>
        <a:off x="30442" y="451307"/>
        <a:ext cx="5196916" cy="562726"/>
      </dsp:txXfrm>
    </dsp:sp>
    <dsp:sp modelId="{E6B99074-BACF-48F1-BF4D-31BE9A7D4B37}">
      <dsp:nvSpPr>
        <dsp:cNvPr id="0" name=""/>
        <dsp:cNvSpPr/>
      </dsp:nvSpPr>
      <dsp:spPr>
        <a:xfrm>
          <a:off x="0" y="1119356"/>
          <a:ext cx="52578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Patrick Lynch (University of Hull)</a:t>
          </a:r>
          <a:endParaRPr lang="en-US" sz="2600" kern="1200" dirty="0"/>
        </a:p>
      </dsp:txBody>
      <dsp:txXfrm>
        <a:off x="30442" y="1149798"/>
        <a:ext cx="5196916" cy="562726"/>
      </dsp:txXfrm>
    </dsp:sp>
    <dsp:sp modelId="{0BDF62E5-E39C-4F1E-8467-55AAF254CF74}">
      <dsp:nvSpPr>
        <dsp:cNvPr id="0" name=""/>
        <dsp:cNvSpPr/>
      </dsp:nvSpPr>
      <dsp:spPr>
        <a:xfrm>
          <a:off x="0" y="1817846"/>
          <a:ext cx="52578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Steve Cody (Unicon)</a:t>
          </a:r>
          <a:endParaRPr lang="en-US" sz="2600" kern="1200" dirty="0"/>
        </a:p>
      </dsp:txBody>
      <dsp:txXfrm>
        <a:off x="30442" y="1848288"/>
        <a:ext cx="5196916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500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500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E7D4C-FF27-4DB8-9CB9-C7286B54199D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646"/>
            <a:ext cx="2982742" cy="500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9500646"/>
            <a:ext cx="2982742" cy="500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392D-1DA5-4C64-8B26-B6B94469A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92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500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500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58672-6E31-4EAE-B915-896C68A4B04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9300"/>
            <a:ext cx="49990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752032"/>
            <a:ext cx="5504204" cy="45009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00646"/>
            <a:ext cx="2982742" cy="500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9500646"/>
            <a:ext cx="2982742" cy="500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F0DE5-42A4-4DCE-82FA-25C07B51C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3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ak12.sites.olt.ubc.ca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0DE5-42A4-4DCE-82FA-25C07B51CB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body"/>
          </p:nvPr>
        </p:nvSpPr>
        <p:spPr>
          <a:xfrm>
            <a:off x="688182" y="4751169"/>
            <a:ext cx="5505131" cy="4500920"/>
          </a:xfrm>
          <a:prstGeom prst="rect">
            <a:avLst/>
          </a:prstGeom>
        </p:spPr>
        <p:txBody>
          <a:bodyPr tIns="83617" bIns="83617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This is a bespoke feature that is included in the Jisc offering but can also be turned off should an institution not desire it.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The text is also bespoke by each institution and can be changed by the institution themselves.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The student, coach and instructor can all get copies of this email to ensure everyone knows what is happening with the student.</a:t>
            </a:r>
            <a:endParaRPr/>
          </a:p>
        </p:txBody>
      </p:sp>
      <p:sp>
        <p:nvSpPr>
          <p:cNvPr id="231" name="TextShape 2"/>
          <p:cNvSpPr txBox="1"/>
          <p:nvPr/>
        </p:nvSpPr>
        <p:spPr>
          <a:xfrm>
            <a:off x="3897995" y="9500907"/>
            <a:ext cx="2981906" cy="499785"/>
          </a:xfrm>
          <a:prstGeom prst="rect">
            <a:avLst/>
          </a:prstGeom>
        </p:spPr>
        <p:txBody>
          <a:bodyPr lIns="83617" tIns="41809" rIns="83617" bIns="41809" anchor="b"/>
          <a:lstStyle/>
          <a:p>
            <a:pPr>
              <a:lnSpc>
                <a:spcPct val="100000"/>
              </a:lnSpc>
            </a:pPr>
            <a:fld id="{9B22E619-2DB9-4B06-830E-D4B0769456C2}" type="slidenum">
              <a:rPr lang="en-US">
                <a:latin typeface="Times New Roman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414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688182" y="4751169"/>
            <a:ext cx="5505131" cy="4500920"/>
          </a:xfrm>
          <a:prstGeom prst="rect">
            <a:avLst/>
          </a:prstGeom>
        </p:spPr>
        <p:txBody>
          <a:bodyPr tIns="83617" bIns="83617"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Alert details include a history of all responses by a coach.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SSP Allows a Coach to log events called ‘responses’ to an Alert for review and historical purposes.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This could be a response from the student to the coach, from the coach to the student, a conversation with the instructor or any host of other loggable events.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5887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body"/>
          </p:nvPr>
        </p:nvSpPr>
        <p:spPr>
          <a:xfrm>
            <a:off x="688182" y="4751169"/>
            <a:ext cx="5505131" cy="4500920"/>
          </a:xfrm>
          <a:prstGeom prst="rect">
            <a:avLst/>
          </a:prstGeom>
        </p:spPr>
        <p:txBody>
          <a:bodyPr tIns="83617" bIns="83617"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SSP makes communication with students simple from within the application.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Communications can also be saved directly to the student’s journal (via the ‘record this Email as a Journal Entry’ checkbox)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This screen displays an email communication, but potentially, SSP can use multiple means of student communication.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Ex – tying in with the student app; sending a message directly from SSP to the App itself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Emails are just one way of communicating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1055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0DE5-42A4-4DCE-82FA-25C07B51CB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18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9300"/>
            <a:ext cx="4999037" cy="3751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8183" y="4751348"/>
            <a:ext cx="5505449" cy="4501277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GB" dirty="0"/>
              <a:t>As we think more about interventions Doug </a:t>
            </a:r>
            <a:r>
              <a:rPr lang="en-GB" dirty="0" err="1"/>
              <a:t>Clow</a:t>
            </a:r>
            <a:r>
              <a:rPr lang="en-GB" dirty="0"/>
              <a:t> reminds us about the speed and scale of interventions</a:t>
            </a:r>
          </a:p>
          <a:p>
            <a:endParaRPr dirty="0"/>
          </a:p>
          <a:p>
            <a:pPr marL="465887" indent="-232943"/>
            <a:r>
              <a:rPr lang="en-GB" dirty="0"/>
              <a:t>learner – anyone engaged in learning </a:t>
            </a:r>
          </a:p>
          <a:p>
            <a:pPr marL="465887" indent="-232943"/>
            <a:r>
              <a:rPr lang="en-GB" dirty="0"/>
              <a:t>teacher – anyone engaged directly in facilitating learning: includes teaching assistants, associate lecturers, adjunct faculty, faculty, academic staff, and peers in some contexts such as MOOCs </a:t>
            </a:r>
          </a:p>
          <a:p>
            <a:pPr marL="465887" indent="-232943"/>
            <a:r>
              <a:rPr lang="en-GB" dirty="0"/>
              <a:t>manager – anyone responsible for the organisation or administration of teachers: includes departmental-level and institutional-level management (e.g. managers, administrators, heads of department, Deans, executive officers (</a:t>
            </a:r>
            <a:r>
              <a:rPr lang="en-GB" dirty="0" err="1"/>
              <a:t>CxOs</a:t>
            </a:r>
            <a:r>
              <a:rPr lang="en-GB" dirty="0"/>
              <a:t>), presidents, provosts, vice-chancellors, rectors and their deputies) </a:t>
            </a:r>
          </a:p>
          <a:p>
            <a:pPr marL="465887" indent="-232943"/>
            <a:r>
              <a:rPr lang="en-GB" dirty="0"/>
              <a:t>policymaker – anyone responsible for the setting of policy, whether at a local, regional, state, national, or transnational/ intergovernmental level, and including funders. </a:t>
            </a:r>
          </a:p>
        </p:txBody>
      </p:sp>
    </p:spTree>
    <p:extLst>
      <p:ext uri="{BB962C8B-B14F-4D97-AF65-F5344CB8AC3E}">
        <p14:creationId xmlns:p14="http://schemas.microsoft.com/office/powerpoint/2010/main" val="4264246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9300"/>
            <a:ext cx="4999037" cy="3751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8183" y="4751348"/>
            <a:ext cx="5505449" cy="4501277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749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9300"/>
            <a:ext cx="4999037" cy="3751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8183" y="4751348"/>
            <a:ext cx="5505449" cy="4501277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3223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9300"/>
            <a:ext cx="4999037" cy="3751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8183" y="4751348"/>
            <a:ext cx="5505449" cy="4501277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5683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9300"/>
            <a:ext cx="4999037" cy="3751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8183" y="4751348"/>
            <a:ext cx="5505449" cy="4501277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2753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9300"/>
            <a:ext cx="4999037" cy="3751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8183" y="4751348"/>
            <a:ext cx="5505449" cy="4501277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67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9300"/>
            <a:ext cx="4999037" cy="3751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8183" y="4751348"/>
            <a:ext cx="5505449" cy="4501277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GB" dirty="0"/>
              <a:t>Interventions are about closing the Learning Analytics loop</a:t>
            </a:r>
          </a:p>
          <a:p>
            <a:r>
              <a:rPr lang="en-GB" dirty="0"/>
              <a:t>Doug </a:t>
            </a:r>
            <a:r>
              <a:rPr lang="en-GB" dirty="0" err="1"/>
              <a:t>Clow</a:t>
            </a:r>
            <a:r>
              <a:rPr lang="en-GB" dirty="0"/>
              <a:t> Open University UK - LAK 2012</a:t>
            </a:r>
          </a:p>
          <a:p>
            <a:pPr>
              <a:buClr>
                <a:srgbClr val="000000"/>
              </a:buClr>
              <a:buSzPct val="100000"/>
            </a:pPr>
            <a:endParaRPr dirty="0"/>
          </a:p>
          <a:p>
            <a:r>
              <a:rPr lang="en-GB" sz="1000" u="sng" dirty="0">
                <a:solidFill>
                  <a:srgbClr val="9900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/>
              </a:rPr>
              <a:t>LAK '12</a:t>
            </a:r>
            <a:r>
              <a:rPr lang="en-GB" sz="1000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Proceedings of the 2nd International Conference on Learning Analytics and Knowledge</a:t>
            </a:r>
          </a:p>
          <a:p>
            <a:r>
              <a:rPr lang="en-GB" sz="1000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Pages 134-138 </a:t>
            </a:r>
          </a:p>
          <a:p>
            <a:endParaRPr sz="100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r>
              <a:rPr lang="en-GB" sz="1000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Leans strongly on learning theories e.g. Kolb &amp; </a:t>
            </a:r>
            <a:r>
              <a:rPr lang="en-GB" sz="1000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Schon</a:t>
            </a:r>
            <a:endParaRPr lang="en-GB" sz="100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15058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0DE5-42A4-4DCE-82FA-25C07B51CB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26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9300"/>
            <a:ext cx="4999037" cy="3751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8183" y="4751348"/>
            <a:ext cx="5505449" cy="4501277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GB" dirty="0"/>
              <a:t>Give paper copy of PAR pages</a:t>
            </a:r>
          </a:p>
          <a:p>
            <a:r>
              <a:rPr lang="en-GB" dirty="0"/>
              <a:t>Is this something that </a:t>
            </a:r>
            <a:r>
              <a:rPr lang="en-GB" dirty="0" err="1"/>
              <a:t>Jisc</a:t>
            </a:r>
            <a:r>
              <a:rPr lang="en-GB" dirty="0"/>
              <a:t> should consider?</a:t>
            </a:r>
          </a:p>
        </p:txBody>
      </p:sp>
    </p:spTree>
    <p:extLst>
      <p:ext uri="{BB962C8B-B14F-4D97-AF65-F5344CB8AC3E}">
        <p14:creationId xmlns:p14="http://schemas.microsoft.com/office/powerpoint/2010/main" val="315601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9300"/>
            <a:ext cx="4999037" cy="3751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Educause</a:t>
            </a:r>
            <a:r>
              <a:rPr lang="en-GB" dirty="0" smtClean="0"/>
              <a:t> </a:t>
            </a:r>
            <a:r>
              <a:rPr lang="en-GB" dirty="0" err="1" smtClean="0"/>
              <a:t>Center</a:t>
            </a:r>
            <a:r>
              <a:rPr lang="en-GB" dirty="0" smtClean="0"/>
              <a:t> for Analysis and 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5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9300"/>
            <a:ext cx="4999037" cy="3751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GB" dirty="0" err="1" smtClean="0"/>
              <a:t>Educause</a:t>
            </a:r>
            <a:r>
              <a:rPr lang="en-GB" dirty="0" smtClean="0"/>
              <a:t> </a:t>
            </a:r>
            <a:r>
              <a:rPr lang="en-GB" dirty="0" err="1" smtClean="0"/>
              <a:t>Center</a:t>
            </a:r>
            <a:r>
              <a:rPr lang="en-GB" dirty="0" smtClean="0"/>
              <a:t> for Analysis and Research 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46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0DE5-42A4-4DCE-82FA-25C07B51CB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6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688182" y="4751169"/>
            <a:ext cx="5505131" cy="4500920"/>
          </a:xfrm>
          <a:prstGeom prst="rect">
            <a:avLst/>
          </a:prstGeom>
        </p:spPr>
        <p:txBody>
          <a:bodyPr tIns="83617" bIns="83617"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</a:rPr>
              <a:t>Advisors (called coaches in SSP) are presented with their personal caseload of students.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</a:rPr>
              <a:t>Advisors can also search for other students (see search tab in this graphic) as well as add them to a watch list for quick access (see watch tab in this graphic)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</a:rPr>
              <a:t>Users of the system also have an extensive searching tool to find particular students.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231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body"/>
          </p:nvPr>
        </p:nvSpPr>
        <p:spPr>
          <a:xfrm>
            <a:off x="688182" y="4751169"/>
            <a:ext cx="5505131" cy="4500920"/>
          </a:xfrm>
          <a:prstGeom prst="rect">
            <a:avLst/>
          </a:prstGeom>
        </p:spPr>
        <p:txBody>
          <a:bodyPr tIns="83617" bIns="83617"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Advisors (called coaches in SSP) are presented with their personal caseload of students.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Advisors can also search for other students (see search tab in this graphic) as well as add them to a watch list for quick access (see watch tab in this graphic)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Users of the system also have an extensive searching tool to find particular students.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23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88182" y="4751169"/>
            <a:ext cx="5505131" cy="4500920"/>
          </a:xfrm>
          <a:prstGeom prst="rect">
            <a:avLst/>
          </a:prstGeom>
        </p:spPr>
        <p:txBody>
          <a:bodyPr tIns="83617" bIns="83617"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When a student is selected, SSP can act as a dashboard displaying several datapoints about a student, including at risk indicators, general demographic information, transcript information, and coach (advisor) interaction history.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769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body"/>
          </p:nvPr>
        </p:nvSpPr>
        <p:spPr>
          <a:xfrm>
            <a:off x="688182" y="4751169"/>
            <a:ext cx="5505131" cy="4500920"/>
          </a:xfrm>
          <a:prstGeom prst="rect">
            <a:avLst/>
          </a:prstGeom>
        </p:spPr>
        <p:txBody>
          <a:bodyPr tIns="83617" bIns="83617"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The Journal is a log that allows the coach to maintain extra entry information about a student.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</a:rPr>
              <a:t>Usually information like communications, personal notes, and information about the student’s case can be kept here and is maintained as part of the student’s SSP Record.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773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454C-9593-4C49-8DA7-BEBD7F05AD5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2CCF41-4AA5-4CBB-8228-DD030445F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454C-9593-4C49-8DA7-BEBD7F05AD5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CF41-4AA5-4CBB-8228-DD030445F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82CCF41-4AA5-4CBB-8228-DD030445F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454C-9593-4C49-8DA7-BEBD7F05AD5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9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454C-9593-4C49-8DA7-BEBD7F05AD5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82CCF41-4AA5-4CBB-8228-DD030445F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454C-9593-4C49-8DA7-BEBD7F05AD5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2CCF41-4AA5-4CBB-8228-DD030445F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B54454C-9593-4C49-8DA7-BEBD7F05AD5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CF41-4AA5-4CBB-8228-DD030445F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454C-9593-4C49-8DA7-BEBD7F05AD5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82CCF41-4AA5-4CBB-8228-DD030445F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454C-9593-4C49-8DA7-BEBD7F05AD5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82CCF41-4AA5-4CBB-8228-DD030445F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454C-9593-4C49-8DA7-BEBD7F05AD5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2CCF41-4AA5-4CBB-8228-DD030445F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2CCF41-4AA5-4CBB-8228-DD030445F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454C-9593-4C49-8DA7-BEBD7F05AD5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82CCF41-4AA5-4CBB-8228-DD030445F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B54454C-9593-4C49-8DA7-BEBD7F05AD5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B54454C-9593-4C49-8DA7-BEBD7F05AD56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2CCF41-4AA5-4CBB-8228-DD030445F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839200" cy="434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Interventions and how to manage them</a:t>
            </a:r>
            <a:b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w Cen MT" pitchFamily="34" charset="0"/>
              </a:rPr>
              <a:t>3 Feb 2016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Tw Cen MT" pitchFamily="34" charset="0"/>
            </a:endParaRPr>
          </a:p>
          <a:p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[Date]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  <a:latin typeface="Tw Cen MT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762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228600" y="5562600"/>
            <a:ext cx="8686800" cy="10668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Tw Cen MT" pitchFamily="34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408748786"/>
              </p:ext>
            </p:extLst>
          </p:nvPr>
        </p:nvGraphicFramePr>
        <p:xfrm>
          <a:off x="2133600" y="3048000"/>
          <a:ext cx="525780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560"/>
          <p:cNvPicPr/>
          <p:nvPr/>
        </p:nvPicPr>
        <p:blipFill>
          <a:blip r:embed="rId3"/>
          <a:stretch>
            <a:fillRect/>
          </a:stretch>
        </p:blipFill>
        <p:spPr>
          <a:xfrm>
            <a:off x="3123789" y="1676363"/>
            <a:ext cx="5790732" cy="4724059"/>
          </a:xfrm>
          <a:prstGeom prst="rect">
            <a:avLst/>
          </a:prstGeom>
          <a:ln w="28440">
            <a:solidFill>
              <a:srgbClr val="646B86"/>
            </a:solidFill>
            <a:round/>
          </a:ln>
        </p:spPr>
      </p:pic>
      <p:sp>
        <p:nvSpPr>
          <p:cNvPr id="218" name="TextShape 2"/>
          <p:cNvSpPr txBox="1"/>
          <p:nvPr/>
        </p:nvSpPr>
        <p:spPr>
          <a:xfrm>
            <a:off x="533400" y="2133583"/>
            <a:ext cx="2519200" cy="4803419"/>
          </a:xfrm>
          <a:prstGeom prst="rect">
            <a:avLst/>
          </a:prstGeom>
        </p:spPr>
        <p:txBody>
          <a:bodyPr lIns="74057" tIns="74057" rIns="74057" bIns="74057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7F7F7F"/>
                </a:solidFill>
                <a:latin typeface="Arial"/>
                <a:ea typeface="Arial"/>
              </a:rPr>
              <a:t>Upon receiving an early alert, SSP generates an </a:t>
            </a:r>
            <a:r>
              <a:rPr lang="en-US" b="1" u="sng" dirty="0">
                <a:solidFill>
                  <a:srgbClr val="7F7F7F"/>
                </a:solidFill>
                <a:latin typeface="Arial"/>
                <a:ea typeface="Arial"/>
              </a:rPr>
              <a:t>optional </a:t>
            </a:r>
            <a:r>
              <a:rPr lang="en-US" dirty="0">
                <a:solidFill>
                  <a:srgbClr val="7F7F7F"/>
                </a:solidFill>
                <a:latin typeface="Arial"/>
                <a:ea typeface="Arial"/>
              </a:rPr>
              <a:t>automated email to the coach, student and/or other identified individual.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534400" cy="758952"/>
          </a:xfrm>
        </p:spPr>
        <p:txBody>
          <a:bodyPr/>
          <a:lstStyle/>
          <a:p>
            <a:r>
              <a:rPr lang="en-US" dirty="0" smtClean="0"/>
              <a:t>Early alert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94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575"/>
          <p:cNvPicPr/>
          <p:nvPr/>
        </p:nvPicPr>
        <p:blipFill>
          <a:blip r:embed="rId3"/>
          <a:stretch>
            <a:fillRect/>
          </a:stretch>
        </p:blipFill>
        <p:spPr>
          <a:xfrm>
            <a:off x="471214" y="1545403"/>
            <a:ext cx="5487693" cy="2991523"/>
          </a:xfrm>
          <a:prstGeom prst="rect">
            <a:avLst/>
          </a:prstGeom>
          <a:ln w="9360">
            <a:solidFill>
              <a:srgbClr val="646B86"/>
            </a:solidFill>
            <a:round/>
          </a:ln>
        </p:spPr>
      </p:pic>
      <p:pic>
        <p:nvPicPr>
          <p:cNvPr id="220" name="Shape 576"/>
          <p:cNvPicPr/>
          <p:nvPr/>
        </p:nvPicPr>
        <p:blipFill>
          <a:blip r:embed="rId4"/>
          <a:stretch>
            <a:fillRect/>
          </a:stretch>
        </p:blipFill>
        <p:spPr>
          <a:xfrm>
            <a:off x="3424870" y="3250179"/>
            <a:ext cx="5436751" cy="2991523"/>
          </a:xfrm>
          <a:prstGeom prst="rect">
            <a:avLst/>
          </a:prstGeom>
          <a:ln w="9360">
            <a:solidFill>
              <a:srgbClr val="646B86"/>
            </a:solidFill>
            <a:rou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21" y="152400"/>
            <a:ext cx="8534400" cy="758952"/>
          </a:xfrm>
        </p:spPr>
        <p:txBody>
          <a:bodyPr/>
          <a:lstStyle/>
          <a:p>
            <a:r>
              <a:rPr lang="en-US" dirty="0" smtClean="0"/>
              <a:t>Early alert details and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537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582"/>
          <p:cNvPicPr/>
          <p:nvPr/>
        </p:nvPicPr>
        <p:blipFill>
          <a:blip r:embed="rId3"/>
          <a:stretch>
            <a:fillRect/>
          </a:stretch>
        </p:blipFill>
        <p:spPr>
          <a:xfrm>
            <a:off x="334063" y="1642072"/>
            <a:ext cx="8474983" cy="4635555"/>
          </a:xfrm>
          <a:prstGeom prst="rect">
            <a:avLst/>
          </a:prstGeom>
          <a:ln w="9360">
            <a:solidFill>
              <a:srgbClr val="646B86"/>
            </a:solidFill>
            <a:rou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46" y="152400"/>
            <a:ext cx="8534400" cy="758952"/>
          </a:xfrm>
        </p:spPr>
        <p:txBody>
          <a:bodyPr/>
          <a:lstStyle/>
          <a:p>
            <a:r>
              <a:rPr lang="en-US" dirty="0" smtClean="0"/>
              <a:t>Student communication through SSP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553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dirty="0"/>
              <a:t>Speed and scale 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algn="ctr" rtl="0">
              <a:spcBef>
                <a:spcPts val="0"/>
              </a:spcBef>
              <a:buNone/>
            </a:pPr>
            <a:endParaRPr lang="en-GB" sz="1400" dirty="0" smtClean="0"/>
          </a:p>
          <a:p>
            <a:pPr lvl="0" algn="ctr" rtl="0">
              <a:spcBef>
                <a:spcPts val="0"/>
              </a:spcBef>
              <a:buNone/>
            </a:pPr>
            <a:endParaRPr lang="en-GB" sz="1400" dirty="0"/>
          </a:p>
          <a:p>
            <a:pPr lvl="0" algn="ctr">
              <a:buNone/>
            </a:pPr>
            <a:endParaRPr lang="en-GB" sz="1400" dirty="0" smtClean="0"/>
          </a:p>
          <a:p>
            <a:pPr lvl="0" algn="ctr">
              <a:buNone/>
            </a:pPr>
            <a:endParaRPr lang="en-GB" sz="1400" dirty="0"/>
          </a:p>
          <a:p>
            <a:pPr lvl="0" algn="ctr">
              <a:buNone/>
            </a:pPr>
            <a:endParaRPr lang="en-GB" sz="1400" dirty="0" smtClean="0"/>
          </a:p>
          <a:p>
            <a:pPr lvl="0" algn="ctr">
              <a:buNone/>
            </a:pPr>
            <a:endParaRPr lang="en-GB" sz="1400" dirty="0"/>
          </a:p>
          <a:p>
            <a:pPr lvl="0" algn="ctr">
              <a:buNone/>
            </a:pPr>
            <a:endParaRPr lang="en-GB" sz="1600" dirty="0" smtClean="0"/>
          </a:p>
          <a:p>
            <a:pPr lvl="0" algn="ctr">
              <a:buNone/>
            </a:pPr>
            <a:r>
              <a:rPr lang="en-GB" sz="1600" dirty="0" smtClean="0"/>
              <a:t>The </a:t>
            </a:r>
            <a:r>
              <a:rPr lang="en-GB" sz="1600" dirty="0"/>
              <a:t>scale (horizontal axis) and speed (vertical axis) of intervention readily achieved by different stakeholder groups in a learning analytics system, with proximity to the learning activity (depth axis). </a:t>
            </a:r>
            <a:endParaRPr sz="2800" dirty="0"/>
          </a:p>
        </p:txBody>
      </p:sp>
      <p:pic>
        <p:nvPicPr>
          <p:cNvPr id="5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1600200"/>
            <a:ext cx="65532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1909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dirty="0"/>
              <a:t>Managing interventions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Why?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dirty="0"/>
              <a:t>To measure effectiveness of student interventions and intervention </a:t>
            </a:r>
            <a:r>
              <a:rPr lang="en-GB" dirty="0" smtClean="0"/>
              <a:t>strategies</a:t>
            </a:r>
          </a:p>
          <a:p>
            <a:pPr marL="740664" lvl="1" indent="-228600"/>
            <a:r>
              <a:rPr lang="en-GB" sz="2000" dirty="0" smtClean="0"/>
              <a:t>in</a:t>
            </a:r>
            <a:r>
              <a:rPr lang="en-GB" dirty="0" smtClean="0"/>
              <a:t> </a:t>
            </a:r>
            <a:r>
              <a:rPr lang="en-GB" dirty="0"/>
              <a:t>order to maximise the return on those </a:t>
            </a:r>
            <a:r>
              <a:rPr lang="en-GB" dirty="0" smtClean="0"/>
              <a:t>intervention</a:t>
            </a:r>
          </a:p>
          <a:p>
            <a:pPr marL="740664" lvl="1" indent="-228600"/>
            <a:r>
              <a:rPr lang="en-GB" dirty="0" smtClean="0"/>
              <a:t>providing </a:t>
            </a:r>
            <a:r>
              <a:rPr lang="en-GB" dirty="0"/>
              <a:t>better outcomes for students </a:t>
            </a:r>
            <a:endParaRPr lang="en-GB" dirty="0" smtClean="0"/>
          </a:p>
          <a:p>
            <a:pPr marL="740664" lvl="1" indent="-228600"/>
            <a:r>
              <a:rPr lang="en-GB" dirty="0" smtClean="0"/>
              <a:t>within </a:t>
            </a:r>
            <a:r>
              <a:rPr lang="en-GB" dirty="0"/>
              <a:t>resource constraints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99783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dirty="0"/>
              <a:t>Considering interventions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dirty="0"/>
              <a:t>5 W’s </a:t>
            </a:r>
          </a:p>
          <a:p>
            <a:pPr marL="444500" indent="-285750">
              <a:buClr>
                <a:schemeClr val="dk1"/>
              </a:buClr>
              <a:buSzPct val="100000"/>
            </a:pPr>
            <a:r>
              <a:rPr lang="en-GB" sz="1600" b="1" dirty="0">
                <a:solidFill>
                  <a:schemeClr val="dk1"/>
                </a:solidFill>
              </a:rPr>
              <a:t>Why</a:t>
            </a:r>
            <a:r>
              <a:rPr lang="en-GB" sz="1600" dirty="0">
                <a:solidFill>
                  <a:schemeClr val="dk1"/>
                </a:solidFill>
              </a:rPr>
              <a:t> intervene?</a:t>
            </a:r>
          </a:p>
          <a:p>
            <a:pPr marL="444500" indent="-285750">
              <a:buClr>
                <a:schemeClr val="dk1"/>
              </a:buClr>
              <a:buSzPct val="100000"/>
            </a:pPr>
            <a:r>
              <a:rPr lang="en-GB" sz="1600" b="1" dirty="0">
                <a:solidFill>
                  <a:schemeClr val="dk1"/>
                </a:solidFill>
              </a:rPr>
              <a:t>When</a:t>
            </a:r>
            <a:r>
              <a:rPr lang="en-GB" sz="1600" dirty="0">
                <a:solidFill>
                  <a:schemeClr val="dk1"/>
                </a:solidFill>
              </a:rPr>
              <a:t> is an intervention needed? (connections with the student journey) AND</a:t>
            </a:r>
          </a:p>
          <a:p>
            <a:pPr marL="444500" indent="-285750">
              <a:buClr>
                <a:schemeClr val="dk1"/>
              </a:buClr>
              <a:buSzPct val="100000"/>
            </a:pPr>
            <a:r>
              <a:rPr lang="en-GB" sz="1600" b="1" dirty="0">
                <a:solidFill>
                  <a:schemeClr val="dk1"/>
                </a:solidFill>
              </a:rPr>
              <a:t>What</a:t>
            </a:r>
            <a:r>
              <a:rPr lang="en-GB" sz="1600" dirty="0">
                <a:solidFill>
                  <a:schemeClr val="dk1"/>
                </a:solidFill>
              </a:rPr>
              <a:t> intervention? (mapping predictions/alerts to interventions – recommenders?)</a:t>
            </a:r>
          </a:p>
          <a:p>
            <a:pPr marL="901700" lvl="1" indent="-285750">
              <a:buClr>
                <a:schemeClr val="dk1"/>
              </a:buClr>
            </a:pPr>
            <a:r>
              <a:rPr lang="en-GB" sz="1600" dirty="0">
                <a:solidFill>
                  <a:schemeClr val="dk1"/>
                </a:solidFill>
              </a:rPr>
              <a:t>Targeted</a:t>
            </a:r>
          </a:p>
          <a:p>
            <a:pPr marL="901700" lvl="1" indent="-285750">
              <a:buClr>
                <a:schemeClr val="dk1"/>
              </a:buClr>
            </a:pPr>
            <a:r>
              <a:rPr lang="en-GB" sz="1600" dirty="0">
                <a:solidFill>
                  <a:schemeClr val="dk1"/>
                </a:solidFill>
              </a:rPr>
              <a:t>General</a:t>
            </a:r>
          </a:p>
          <a:p>
            <a:pPr marL="901700" lvl="1" indent="-285750">
              <a:buClr>
                <a:schemeClr val="dk1"/>
              </a:buClr>
            </a:pPr>
            <a:r>
              <a:rPr lang="en-GB" sz="1600" dirty="0">
                <a:solidFill>
                  <a:schemeClr val="dk1"/>
                </a:solidFill>
              </a:rPr>
              <a:t>Academic general/course specific, Pastoral …</a:t>
            </a:r>
          </a:p>
          <a:p>
            <a:pPr marL="901700" lvl="1" indent="-285750">
              <a:buClr>
                <a:schemeClr val="dk1"/>
              </a:buClr>
            </a:pPr>
            <a:r>
              <a:rPr lang="en-GB" sz="1600" dirty="0">
                <a:solidFill>
                  <a:schemeClr val="dk1"/>
                </a:solidFill>
              </a:rPr>
              <a:t>Employability</a:t>
            </a:r>
          </a:p>
          <a:p>
            <a:pPr marL="444500" indent="-285750">
              <a:buClr>
                <a:schemeClr val="dk1"/>
              </a:buClr>
              <a:buSzPct val="100000"/>
            </a:pPr>
            <a:r>
              <a:rPr lang="en-GB" sz="1600" b="1" dirty="0">
                <a:solidFill>
                  <a:schemeClr val="dk1"/>
                </a:solidFill>
              </a:rPr>
              <a:t>Where</a:t>
            </a:r>
            <a:r>
              <a:rPr lang="en-GB" sz="1600" dirty="0">
                <a:solidFill>
                  <a:schemeClr val="dk1"/>
                </a:solidFill>
              </a:rPr>
              <a:t> is the intervention – online alert, student only, with personal tutor …</a:t>
            </a:r>
          </a:p>
          <a:p>
            <a:pPr marL="444500" indent="-285750">
              <a:buClr>
                <a:schemeClr val="dk1"/>
              </a:buClr>
              <a:buSzPct val="100000"/>
            </a:pPr>
            <a:r>
              <a:rPr lang="en-GB" sz="1600" b="1" dirty="0">
                <a:solidFill>
                  <a:schemeClr val="dk1"/>
                </a:solidFill>
              </a:rPr>
              <a:t>Who</a:t>
            </a:r>
            <a:r>
              <a:rPr lang="en-GB" sz="1600" dirty="0">
                <a:solidFill>
                  <a:schemeClr val="dk1"/>
                </a:solidFill>
              </a:rPr>
              <a:t> is responsible for what in a given intervention?</a:t>
            </a:r>
          </a:p>
          <a:p>
            <a:pPr marL="901700" lvl="1" indent="-285750">
              <a:buClr>
                <a:schemeClr val="dk1"/>
              </a:buClr>
            </a:pPr>
            <a:r>
              <a:rPr lang="en-GB" sz="1600" dirty="0">
                <a:solidFill>
                  <a:schemeClr val="dk1"/>
                </a:solidFill>
              </a:rPr>
              <a:t>RACI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</a:rPr>
              <a:t>Plus: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GB" sz="1600" dirty="0">
                <a:solidFill>
                  <a:schemeClr val="dk1"/>
                </a:solidFill>
              </a:rPr>
              <a:t>How do we measure the success of the intervention?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24542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dirty="0"/>
              <a:t>Activity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/>
              <a:t> </a:t>
            </a:r>
            <a:r>
              <a:rPr lang="en-GB" dirty="0" smtClean="0"/>
              <a:t>Divide into groups </a:t>
            </a:r>
          </a:p>
          <a:p>
            <a:r>
              <a:rPr lang="en-GB" dirty="0" smtClean="0"/>
              <a:t> Begin discussing the 5 W’s</a:t>
            </a:r>
          </a:p>
          <a:p>
            <a:pPr lvl="1"/>
            <a:r>
              <a:rPr lang="en-GB" dirty="0" smtClean="0"/>
              <a:t>How will they work at your institution?</a:t>
            </a:r>
          </a:p>
          <a:p>
            <a:pPr lvl="1"/>
            <a:r>
              <a:rPr lang="en-GB" dirty="0" smtClean="0"/>
              <a:t>What types of interventions are you considering? Why those?</a:t>
            </a:r>
          </a:p>
          <a:p>
            <a:pPr lvl="1"/>
            <a:r>
              <a:rPr lang="en-GB" dirty="0" smtClean="0"/>
              <a:t>How will you know if your interventions are successful?</a:t>
            </a:r>
          </a:p>
          <a:p>
            <a:pPr lvl="1"/>
            <a:endParaRPr lang="en-GB" dirty="0" smtClean="0"/>
          </a:p>
          <a:p>
            <a:pPr lvl="0">
              <a:spcBef>
                <a:spcPts val="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4475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dirty="0"/>
              <a:t>Plenary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Sharing out the information discussed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806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dirty="0"/>
              <a:t>For you to think about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/>
              <a:t>How do you make this work in your institution?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What policies and processes will be affected?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What training will people need?</a:t>
            </a:r>
          </a:p>
          <a:p>
            <a:pPr marL="457200" lvl="0" indent="-228600">
              <a:spcBef>
                <a:spcPts val="0"/>
              </a:spcBef>
            </a:pPr>
            <a:r>
              <a:rPr lang="en-GB"/>
              <a:t>What ongoing support will be needed for staff and students?</a:t>
            </a:r>
          </a:p>
        </p:txBody>
      </p:sp>
    </p:spTree>
    <p:extLst>
      <p:ext uri="{BB962C8B-B14F-4D97-AF65-F5344CB8AC3E}">
        <p14:creationId xmlns:p14="http://schemas.microsoft.com/office/powerpoint/2010/main" val="14836345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Learning analytics cycle</a:t>
            </a:r>
            <a:endParaRPr dirty="0"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676400"/>
            <a:ext cx="62484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859432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dirty="0"/>
              <a:t>Classifying interventions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Why?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sz="2000" dirty="0"/>
              <a:t>To </a:t>
            </a:r>
            <a:r>
              <a:rPr lang="en-GB" sz="2000" dirty="0" smtClean="0"/>
              <a:t>measure, </a:t>
            </a:r>
            <a:r>
              <a:rPr lang="en-GB" sz="2000" dirty="0"/>
              <a:t>we need to be able to </a:t>
            </a:r>
            <a:r>
              <a:rPr lang="en-GB" sz="2000" dirty="0" smtClean="0"/>
              <a:t>compare</a:t>
            </a:r>
          </a:p>
          <a:p>
            <a:pPr marL="228600" lvl="0" indent="0" rtl="0">
              <a:spcBef>
                <a:spcPts val="0"/>
              </a:spcBef>
              <a:buNone/>
            </a:pPr>
            <a:r>
              <a:rPr lang="en-GB" sz="2000" dirty="0" smtClean="0"/>
              <a:t>factors </a:t>
            </a:r>
            <a:r>
              <a:rPr lang="en-GB" sz="2000" dirty="0"/>
              <a:t>of classification (PAR Framework Student Success Matrix</a:t>
            </a:r>
            <a:r>
              <a:rPr lang="en-GB" sz="2000" dirty="0" smtClean="0"/>
              <a:t>):</a:t>
            </a:r>
          </a:p>
          <a:p>
            <a:pPr lvl="0" rtl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/>
              <a:t>“The Student Success Matrix (</a:t>
            </a:r>
            <a:r>
              <a:rPr lang="en-GB" sz="1800" dirty="0" err="1" smtClean="0"/>
              <a:t>SSMx</a:t>
            </a:r>
            <a:r>
              <a:rPr lang="en-GB" sz="1800" dirty="0" smtClean="0"/>
              <a:t>) gives institutions a means to inventory, organise and conceptualise supports aimed at improving student outcomes. </a:t>
            </a:r>
            <a:r>
              <a:rPr lang="en-GB" sz="1800" dirty="0" err="1" smtClean="0"/>
              <a:t>SSMx</a:t>
            </a:r>
            <a:r>
              <a:rPr lang="en-GB" sz="1800" dirty="0" smtClean="0"/>
              <a:t> paves the way to truly understand, measure and bring the correct support to students at the point of greatest impact”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400" smtClean="0"/>
              <a:t>(</a:t>
            </a:r>
            <a:r>
              <a:rPr lang="en-GB" sz="1400" dirty="0"/>
              <a:t>https://community.datacookbook.com/infowall?institution_id=81&amp;resource_path=%</a:t>
            </a:r>
            <a:r>
              <a:rPr lang="en-GB" sz="1400" dirty="0" smtClean="0"/>
              <a:t>2Finstitutions%2F81%2Fpublic_file%3Fname%3DPAR_SSMx_Summary_Sample_July2013.pdf)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000" dirty="0"/>
              <a:t>	</a:t>
            </a:r>
            <a:endParaRPr lang="en-GB" sz="2000" dirty="0" smtClean="0"/>
          </a:p>
          <a:p>
            <a:pPr lvl="0" rtl="0">
              <a:spcBef>
                <a:spcPts val="0"/>
              </a:spcBef>
              <a:buNone/>
            </a:pPr>
            <a:endParaRPr lang="en-GB" sz="1200" dirty="0" smtClean="0"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43453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an intervention?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</a:t>
            </a:r>
            <a:r>
              <a:rPr lang="en-US" dirty="0"/>
              <a:t>action that is taken with the intention of improving student </a:t>
            </a:r>
            <a:r>
              <a:rPr lang="en-US" dirty="0" smtClean="0"/>
              <a:t>outcomes </a:t>
            </a:r>
          </a:p>
          <a:p>
            <a:r>
              <a:rPr lang="en-US" dirty="0" smtClean="0"/>
              <a:t>ideally </a:t>
            </a:r>
            <a:r>
              <a:rPr lang="en-US" dirty="0"/>
              <a:t>supported by analytic analysis with measurable </a:t>
            </a:r>
            <a:r>
              <a:rPr lang="en-US" dirty="0" smtClean="0"/>
              <a:t>outcomes</a:t>
            </a:r>
          </a:p>
          <a:p>
            <a:r>
              <a:rPr lang="en-US" dirty="0" smtClean="0"/>
              <a:t>may </a:t>
            </a:r>
            <a:r>
              <a:rPr lang="en-US" dirty="0"/>
              <a:t>be both passive or intrusive, and facilitated by a person or fully automated by a system.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Interventions - Importance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404040"/>
                </a:solidFill>
              </a:rPr>
              <a:t>analytics </a:t>
            </a:r>
            <a:r>
              <a:rPr lang="en-GB" sz="2000" dirty="0">
                <a:solidFill>
                  <a:srgbClr val="404040"/>
                </a:solidFill>
              </a:rPr>
              <a:t>without action is merely reporting; interventions based on analytics are needed to improve student </a:t>
            </a:r>
            <a:r>
              <a:rPr lang="en-GB" sz="2000" dirty="0" smtClean="0">
                <a:solidFill>
                  <a:srgbClr val="404040"/>
                </a:solidFill>
              </a:rPr>
              <a:t>outcomes</a:t>
            </a:r>
          </a:p>
          <a:p>
            <a:r>
              <a:rPr lang="en-GB" sz="2000" dirty="0" smtClean="0">
                <a:solidFill>
                  <a:srgbClr val="404040"/>
                </a:solidFill>
              </a:rPr>
              <a:t>may </a:t>
            </a:r>
            <a:r>
              <a:rPr lang="en-GB" sz="2000" dirty="0">
                <a:solidFill>
                  <a:srgbClr val="404040"/>
                </a:solidFill>
              </a:rPr>
              <a:t>include setting policies, defining processes, or making referrals for academic or other support </a:t>
            </a:r>
            <a:r>
              <a:rPr lang="en-GB" sz="2000" dirty="0" smtClean="0">
                <a:solidFill>
                  <a:srgbClr val="404040"/>
                </a:solidFill>
              </a:rPr>
              <a:t>services</a:t>
            </a:r>
          </a:p>
          <a:p>
            <a:r>
              <a:rPr lang="en-GB" sz="2000" dirty="0" smtClean="0">
                <a:solidFill>
                  <a:srgbClr val="404040"/>
                </a:solidFill>
              </a:rPr>
              <a:t>can </a:t>
            </a:r>
            <a:r>
              <a:rPr lang="en-GB" sz="2000" dirty="0">
                <a:solidFill>
                  <a:srgbClr val="404040"/>
                </a:solidFill>
              </a:rPr>
              <a:t>be deployed by automated systems that require no direct human input, or may be actively curated by student support </a:t>
            </a:r>
            <a:r>
              <a:rPr lang="en-GB" sz="2000" dirty="0" smtClean="0">
                <a:solidFill>
                  <a:srgbClr val="404040"/>
                </a:solidFill>
              </a:rPr>
              <a:t>professionals</a:t>
            </a:r>
          </a:p>
          <a:p>
            <a:r>
              <a:rPr lang="en-GB" sz="2000" dirty="0" smtClean="0">
                <a:solidFill>
                  <a:srgbClr val="404040"/>
                </a:solidFill>
              </a:rPr>
              <a:t>should </a:t>
            </a:r>
            <a:r>
              <a:rPr lang="en-GB" sz="2000" dirty="0">
                <a:solidFill>
                  <a:srgbClr val="404040"/>
                </a:solidFill>
              </a:rPr>
              <a:t>ideally have a specific, defined outcome and be measurable for </a:t>
            </a:r>
            <a:r>
              <a:rPr lang="en-GB" sz="2000" dirty="0" smtClean="0">
                <a:solidFill>
                  <a:srgbClr val="404040"/>
                </a:solidFill>
              </a:rPr>
              <a:t>effectiveness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25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Success Plan (SSP)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Intervention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05"/>
          <p:cNvPicPr/>
          <p:nvPr/>
        </p:nvPicPr>
        <p:blipFill>
          <a:blip r:embed="rId3"/>
          <a:stretch>
            <a:fillRect/>
          </a:stretch>
        </p:blipFill>
        <p:spPr>
          <a:xfrm>
            <a:off x="1745091" y="1611699"/>
            <a:ext cx="5416831" cy="4657109"/>
          </a:xfrm>
          <a:prstGeom prst="rect">
            <a:avLst/>
          </a:prstGeom>
          <a:ln>
            <a:solidFill>
              <a:srgbClr val="3465A4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/>
          <a:lstStyle/>
          <a:p>
            <a:r>
              <a:rPr lang="en-US" dirty="0" smtClean="0"/>
              <a:t>Search for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052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/>
          <p:nvPr/>
        </p:nvPicPr>
        <p:blipFill>
          <a:blip r:embed="rId3"/>
          <a:stretch>
            <a:fillRect/>
          </a:stretch>
        </p:blipFill>
        <p:spPr>
          <a:xfrm>
            <a:off x="1824769" y="1576101"/>
            <a:ext cx="5356419" cy="4890291"/>
          </a:xfrm>
          <a:prstGeom prst="rect">
            <a:avLst/>
          </a:prstGeom>
          <a:ln>
            <a:solidFill>
              <a:srgbClr val="3465A4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758952"/>
          </a:xfrm>
        </p:spPr>
        <p:txBody>
          <a:bodyPr/>
          <a:lstStyle/>
          <a:p>
            <a:r>
              <a:rPr lang="en-US" dirty="0" smtClean="0"/>
              <a:t>Search for students result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428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0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664" y="1742007"/>
            <a:ext cx="3234816" cy="2571533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211" name="Picture 210"/>
          <p:cNvPicPr/>
          <p:nvPr/>
        </p:nvPicPr>
        <p:blipFill>
          <a:blip r:embed="rId4"/>
          <a:stretch>
            <a:fillRect/>
          </a:stretch>
        </p:blipFill>
        <p:spPr>
          <a:xfrm>
            <a:off x="4786914" y="1706083"/>
            <a:ext cx="3922206" cy="2773364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212" name="Picture 211"/>
          <p:cNvPicPr/>
          <p:nvPr/>
        </p:nvPicPr>
        <p:blipFill>
          <a:blip r:embed="rId5"/>
          <a:stretch>
            <a:fillRect/>
          </a:stretch>
        </p:blipFill>
        <p:spPr>
          <a:xfrm>
            <a:off x="2331250" y="3383752"/>
            <a:ext cx="4138383" cy="2920653"/>
          </a:xfrm>
          <a:prstGeom prst="rect">
            <a:avLst/>
          </a:prstGeom>
          <a:ln>
            <a:solidFill>
              <a:srgbClr val="3465A4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179" y="228600"/>
            <a:ext cx="8534400" cy="758952"/>
          </a:xfrm>
        </p:spPr>
        <p:txBody>
          <a:bodyPr/>
          <a:lstStyle/>
          <a:p>
            <a:r>
              <a:rPr lang="en-US" dirty="0" smtClean="0"/>
              <a:t>SSP tool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009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553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8686800" cy="4366968"/>
          </a:xfrm>
          <a:prstGeom prst="rect">
            <a:avLst/>
          </a:prstGeom>
          <a:ln w="9360">
            <a:solidFill>
              <a:srgbClr val="646B86"/>
            </a:solidFill>
            <a:round/>
          </a:ln>
        </p:spPr>
      </p:pic>
      <p:sp>
        <p:nvSpPr>
          <p:cNvPr id="215" name="TextShape 2"/>
          <p:cNvSpPr txBox="1"/>
          <p:nvPr/>
        </p:nvSpPr>
        <p:spPr>
          <a:xfrm>
            <a:off x="371290" y="1544749"/>
            <a:ext cx="8157575" cy="4803419"/>
          </a:xfrm>
          <a:prstGeom prst="rect">
            <a:avLst/>
          </a:prstGeom>
        </p:spPr>
        <p:txBody>
          <a:bodyPr lIns="74057" tIns="74057" rIns="74057" bIns="74057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7F7F7F"/>
                </a:solidFill>
                <a:latin typeface="Arial"/>
                <a:ea typeface="Arial"/>
              </a:rPr>
              <a:t>The Journal records notes and actions in the case work for a student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0" y="228600"/>
            <a:ext cx="8534400" cy="758952"/>
          </a:xfrm>
        </p:spPr>
        <p:txBody>
          <a:bodyPr/>
          <a:lstStyle/>
          <a:p>
            <a:r>
              <a:rPr lang="en-US" dirty="0" smtClean="0"/>
              <a:t>SSP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009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1157</Words>
  <Application>Microsoft Office PowerPoint</Application>
  <PresentationFormat>On-screen Show (4:3)</PresentationFormat>
  <Paragraphs>135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PowerPoint Presentation</vt:lpstr>
      <vt:lpstr>Learning analytics cycle</vt:lpstr>
      <vt:lpstr>What is an intervention?</vt:lpstr>
      <vt:lpstr>Interventions - Importance</vt:lpstr>
      <vt:lpstr>Student Success Plan (SSP)</vt:lpstr>
      <vt:lpstr>Search for students</vt:lpstr>
      <vt:lpstr>Search for students result set</vt:lpstr>
      <vt:lpstr>SSP tool set</vt:lpstr>
      <vt:lpstr>SSP journal</vt:lpstr>
      <vt:lpstr>Early alert workflow</vt:lpstr>
      <vt:lpstr>Early alert details and responses</vt:lpstr>
      <vt:lpstr>Student communication through SSP</vt:lpstr>
      <vt:lpstr>Interventions</vt:lpstr>
      <vt:lpstr>Speed and scale </vt:lpstr>
      <vt:lpstr>Managing interventions</vt:lpstr>
      <vt:lpstr>Considering interventions</vt:lpstr>
      <vt:lpstr>Activity</vt:lpstr>
      <vt:lpstr>Plenary</vt:lpstr>
      <vt:lpstr>For you to think about</vt:lpstr>
      <vt:lpstr>Q&amp;A</vt:lpstr>
      <vt:lpstr>Classifying interventions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US FOR A WEBINAR | WEDNESDAY, SEPTEMBER 24, 2014</dc:title>
  <dc:creator>kvalenti</dc:creator>
  <cp:lastModifiedBy>Lindsay Pineda</cp:lastModifiedBy>
  <cp:revision>91</cp:revision>
  <cp:lastPrinted>2016-01-30T17:08:13Z</cp:lastPrinted>
  <dcterms:created xsi:type="dcterms:W3CDTF">2014-09-12T16:01:04Z</dcterms:created>
  <dcterms:modified xsi:type="dcterms:W3CDTF">2016-02-01T22:28:18Z</dcterms:modified>
</cp:coreProperties>
</file>